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31"/>
  </p:notesMasterIdLst>
  <p:handoutMasterIdLst>
    <p:handoutMasterId r:id="rId32"/>
  </p:handoutMasterIdLst>
  <p:sldIdLst>
    <p:sldId id="259" r:id="rId3"/>
    <p:sldId id="260" r:id="rId4"/>
    <p:sldId id="338" r:id="rId5"/>
    <p:sldId id="272" r:id="rId6"/>
    <p:sldId id="340" r:id="rId7"/>
    <p:sldId id="344" r:id="rId8"/>
    <p:sldId id="335" r:id="rId9"/>
    <p:sldId id="336" r:id="rId10"/>
    <p:sldId id="337" r:id="rId11"/>
    <p:sldId id="291" r:id="rId12"/>
    <p:sldId id="330" r:id="rId13"/>
    <p:sldId id="312" r:id="rId14"/>
    <p:sldId id="314" r:id="rId15"/>
    <p:sldId id="315" r:id="rId16"/>
    <p:sldId id="318" r:id="rId17"/>
    <p:sldId id="321" r:id="rId18"/>
    <p:sldId id="345" r:id="rId19"/>
    <p:sldId id="333" r:id="rId20"/>
    <p:sldId id="266" r:id="rId21"/>
    <p:sldId id="339" r:id="rId22"/>
    <p:sldId id="350" r:id="rId23"/>
    <p:sldId id="349" r:id="rId24"/>
    <p:sldId id="351" r:id="rId25"/>
    <p:sldId id="353" r:id="rId26"/>
    <p:sldId id="355" r:id="rId27"/>
    <p:sldId id="354" r:id="rId28"/>
    <p:sldId id="346" r:id="rId29"/>
    <p:sldId id="322"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00"/>
    <a:srgbClr val="FF3300"/>
    <a:srgbClr val="5F5F5F"/>
    <a:srgbClr val="4D4D4D"/>
    <a:srgbClr val="FFFFFF"/>
    <a:srgbClr val="3333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43"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4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6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6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6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A6EEA3-B303-4279-AE1B-D58BD92026B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B68D46-16AB-4FE3-81EA-DAF4658C75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DE4357-9791-4760-92BB-02146CF8C7F2}"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B41EDD6-7A72-4888-8D6D-CCEFA83D42D7}" type="slidenum">
              <a:rPr lang="en-US" smtClean="0"/>
              <a:pPr/>
              <a:t>14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3C718B3-2817-445F-B967-3A8B1E0F0351}" type="slidenum">
              <a:rPr lang="en-US" smtClean="0"/>
              <a:pPr/>
              <a:t>16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2236E-A03F-4EA6-B8CE-BDE12CDAC41C}" type="slidenum">
              <a:rPr lang="en-US"/>
              <a:pPr/>
              <a:t>26</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An IPM system can be the nucleus of a sustainable agricultural program that is identified by an eco-label.  The eco-label brands farm products so that they can be identified by consumers as raised according to standards of safety and sustainability.  Compliance with these standards is enforced by third party auditor and there is a process for continuing education.  The standards extend through the entire chain of custody to the consumer.  Eco-labels are recognized in the marketplace and becoming more popular, especially for food products (consumers union).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3148C5-2AF2-40D4-BC49-A0D2290D629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CA9F1-B816-4078-9C2D-C29787B4423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091E0-3ED8-40E5-AE61-B404DC43B92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687226-AF02-4DD3-BE40-8FC5BF82013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472FF-0386-4AF1-9EB0-490F4051CD8A}"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328489-D7CC-4A20-91D6-D08DA47A000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1095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95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CD0DD04B-F9F7-40B6-A07A-9EA94450E682}"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D9BDA52-4453-4B3C-89BC-0E07D031120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6F6C623-EF42-4668-AA01-7C014732439F}"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30E5370-6757-4C99-B316-D9010A0B8729}"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C3F6A088-FEBF-4F3F-B01B-27E7B46E697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8E03A0-BF76-4BDF-8F82-81DEEF2518C2}"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025B34F2-D3E3-459E-9262-5311D2F070D1}"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019328F-5349-4678-8AE9-4B33615AF4E7}"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69D6DF0-AA64-4E22-9D96-8468E91592C7}"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4D8C2DC-21F7-47E9-8839-A82EBD381A44}"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4A8FC09-492C-4011-A29E-0465D3DEC558}"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4973C4B-7932-4788-AD3D-A7DE99D79633}"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D908DD0-D7C3-40A2-B86B-2ED7794B7B6E}"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FF821C6-AD16-4DEE-B466-FBF98C8B66A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CDA675-074B-41EF-AE08-CB7CFBE809C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F1EC11-F33C-4BD1-AB68-0B81EE9EE6D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F07E41-6FBB-4650-B8B9-31990B97AE3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FB3DD7-C78E-4D30-9C73-A57AE157CDB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B9DBD9-EB4A-4A9D-A3B8-5F5846DD62B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37D101-BA71-4CEE-AB54-61051AACE846}"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44C894-E719-4048-8B74-CEEBB50C221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DE3E7B-4049-4398-BC0D-A17F847E1F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242175" cy="1981200"/>
            <a:chOff x="0" y="0"/>
            <a:chExt cx="4562" cy="1248"/>
          </a:xfrm>
        </p:grpSpPr>
        <p:sp>
          <p:nvSpPr>
            <p:cNvPr id="10854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854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10854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5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55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en-US"/>
          </a:p>
        </p:txBody>
      </p:sp>
      <p:sp>
        <p:nvSpPr>
          <p:cNvPr id="10855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10855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4B30D5C8-AE24-44E7-9259-158B8EA0780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2"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3"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0.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3.xls"/></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hyperlink" Target="http://www.ladybugindoorgardens.com/image/tnail/caterpillar_par.jpg"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hyperlink" Target="http://www.eco-labels.org/label.cfm?LabelID=188&amp;searchType=Label%20Logo&amp;searchValue=&amp;refpage=labelLogo&amp;refqstr=&amp;pagenumber=2" TargetMode="External"/><Relationship Id="rId18" Type="http://schemas.openxmlformats.org/officeDocument/2006/relationships/image" Target="../media/image40.png"/><Relationship Id="rId3" Type="http://schemas.openxmlformats.org/officeDocument/2006/relationships/image" Target="../media/image31.jpeg"/><Relationship Id="rId21" Type="http://schemas.openxmlformats.org/officeDocument/2006/relationships/image" Target="../media/image42.png"/><Relationship Id="rId7" Type="http://schemas.openxmlformats.org/officeDocument/2006/relationships/hyperlink" Target="http://www.new-agri.co.uk/image/051/nb08.gif" TargetMode="External"/><Relationship Id="rId12" Type="http://schemas.openxmlformats.org/officeDocument/2006/relationships/image" Target="../media/image37.png"/><Relationship Id="rId17" Type="http://schemas.openxmlformats.org/officeDocument/2006/relationships/hyperlink" Target="http://www.eco-labels.org/label.cfm?LabelID=157&amp;searchType=Label%20Logo&amp;searchValue=&amp;refpage=labelLogo&amp;refqstr=&amp;pagenumber=2" TargetMode="External"/><Relationship Id="rId2" Type="http://schemas.openxmlformats.org/officeDocument/2006/relationships/image" Target="../media/image30.png"/><Relationship Id="rId16" Type="http://schemas.openxmlformats.org/officeDocument/2006/relationships/image" Target="../media/image39.png"/><Relationship Id="rId20" Type="http://schemas.openxmlformats.org/officeDocument/2006/relationships/image" Target="../media/image41.jpeg"/><Relationship Id="rId1" Type="http://schemas.openxmlformats.org/officeDocument/2006/relationships/slideLayout" Target="../slideLayouts/slideLayout16.xml"/><Relationship Id="rId6" Type="http://schemas.openxmlformats.org/officeDocument/2006/relationships/image" Target="../media/image34.jpeg"/><Relationship Id="rId11" Type="http://schemas.openxmlformats.org/officeDocument/2006/relationships/hyperlink" Target="http://www.eco-labels.org/label.cfm?LabelID=5&amp;searchType=Label%20Logo&amp;searchValue=&amp;refpage=labelLogo&amp;refqstr=&amp;pagenumber=2" TargetMode="External"/><Relationship Id="rId5" Type="http://schemas.openxmlformats.org/officeDocument/2006/relationships/image" Target="../media/image33.png"/><Relationship Id="rId15" Type="http://schemas.openxmlformats.org/officeDocument/2006/relationships/hyperlink" Target="http://www.eco-labels.org/label.cfm?LabelID=21&amp;searchType=Label%20Logo&amp;searchValue=&amp;refpage=labelLogo&amp;refqstr=&amp;pagenumber=2" TargetMode="External"/><Relationship Id="rId23" Type="http://schemas.openxmlformats.org/officeDocument/2006/relationships/image" Target="../media/image43.jpeg"/><Relationship Id="rId10" Type="http://schemas.openxmlformats.org/officeDocument/2006/relationships/image" Target="../media/image36.png"/><Relationship Id="rId19" Type="http://schemas.openxmlformats.org/officeDocument/2006/relationships/hyperlink" Target="http://www.eco-labels.org/label.cfm?LabelID=209&amp;searchType=Label%20Logo&amp;searchValue=&amp;refpage=labelLogo&amp;refqstr=&amp;pagenumber=2" TargetMode="External"/><Relationship Id="rId4" Type="http://schemas.openxmlformats.org/officeDocument/2006/relationships/image" Target="../media/image32.png"/><Relationship Id="rId9" Type="http://schemas.openxmlformats.org/officeDocument/2006/relationships/hyperlink" Target="http://www.eco-labels.org/label.cfm?LabelID=17&amp;searchType=Label%20Logo&amp;searchValue=&amp;refpage=labelLogo&amp;refqstr=&amp;pagenumber=2" TargetMode="External"/><Relationship Id="rId14" Type="http://schemas.openxmlformats.org/officeDocument/2006/relationships/image" Target="../media/image38.jpeg"/><Relationship Id="rId22" Type="http://schemas.openxmlformats.org/officeDocument/2006/relationships/hyperlink" Target="http://www.cherrylake.com/Images/imglogo.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pic>
        <p:nvPicPr>
          <p:cNvPr id="6146" name="Picture 10" descr="k7033-20"/>
          <p:cNvPicPr>
            <a:picLocks noChangeAspect="1" noChangeArrowheads="1"/>
          </p:cNvPicPr>
          <p:nvPr/>
        </p:nvPicPr>
        <p:blipFill>
          <a:blip r:embed="rId2" cstate="print"/>
          <a:srcRect l="15152" r="7272" b="17830"/>
          <a:stretch>
            <a:fillRect/>
          </a:stretch>
        </p:blipFill>
        <p:spPr bwMode="auto">
          <a:xfrm>
            <a:off x="0" y="0"/>
            <a:ext cx="9220200" cy="6858000"/>
          </a:xfrm>
          <a:prstGeom prst="rect">
            <a:avLst/>
          </a:prstGeom>
          <a:noFill/>
          <a:ln w="9525">
            <a:noFill/>
            <a:miter lim="800000"/>
            <a:headEnd/>
            <a:tailEnd/>
          </a:ln>
        </p:spPr>
      </p:pic>
      <p:sp>
        <p:nvSpPr>
          <p:cNvPr id="2" name="Rectangle 2"/>
          <p:cNvSpPr>
            <a:spLocks noGrp="1" noChangeArrowheads="1"/>
          </p:cNvSpPr>
          <p:nvPr>
            <p:ph type="title"/>
          </p:nvPr>
        </p:nvSpPr>
        <p:spPr>
          <a:xfrm>
            <a:off x="76200" y="76200"/>
            <a:ext cx="9067800" cy="1143000"/>
          </a:xfrm>
        </p:spPr>
        <p:txBody>
          <a:bodyPr/>
          <a:lstStyle/>
          <a:p>
            <a:pPr eaLnBrk="1" hangingPunct="1">
              <a:defRPr/>
            </a:pPr>
            <a:r>
              <a:rPr lang="en-US" sz="4000" b="1" dirty="0" smtClean="0">
                <a:solidFill>
                  <a:srgbClr val="660066"/>
                </a:solidFill>
                <a:effectLst>
                  <a:outerShdw blurRad="38100" dist="38100" dir="2700000" algn="tl">
                    <a:srgbClr val="000000"/>
                  </a:outerShdw>
                </a:effectLst>
                <a:latin typeface="Arial" charset="0"/>
              </a:rPr>
              <a:t>Commercial Biological Control and Integrated Pest Management</a:t>
            </a:r>
          </a:p>
        </p:txBody>
      </p:sp>
      <p:sp>
        <p:nvSpPr>
          <p:cNvPr id="6148" name="Rectangle 3"/>
          <p:cNvSpPr>
            <a:spLocks noGrp="1" noChangeArrowheads="1"/>
          </p:cNvSpPr>
          <p:nvPr>
            <p:ph type="body" idx="1"/>
          </p:nvPr>
        </p:nvSpPr>
        <p:spPr>
          <a:xfrm>
            <a:off x="4191000" y="1371600"/>
            <a:ext cx="4876800" cy="1066800"/>
          </a:xfrm>
        </p:spPr>
        <p:txBody>
          <a:bodyPr/>
          <a:lstStyle/>
          <a:p>
            <a:pPr eaLnBrk="1" hangingPunct="1">
              <a:lnSpc>
                <a:spcPct val="90000"/>
              </a:lnSpc>
              <a:buFontTx/>
              <a:buNone/>
            </a:pPr>
            <a:r>
              <a:rPr lang="en-US" sz="3600" dirty="0" smtClean="0">
                <a:solidFill>
                  <a:srgbClr val="000000"/>
                </a:solidFill>
                <a:latin typeface="Arial" charset="0"/>
              </a:rPr>
              <a:t>Norm Leppla</a:t>
            </a:r>
          </a:p>
          <a:p>
            <a:pPr eaLnBrk="1" hangingPunct="1">
              <a:lnSpc>
                <a:spcPct val="90000"/>
              </a:lnSpc>
              <a:buFontTx/>
              <a:buNone/>
            </a:pPr>
            <a:r>
              <a:rPr lang="en-US" sz="3600" dirty="0" smtClean="0">
                <a:solidFill>
                  <a:srgbClr val="000000"/>
                </a:solidFill>
                <a:latin typeface="Arial" charset="0"/>
              </a:rPr>
              <a:t>UF, IFAS, </a:t>
            </a:r>
            <a:r>
              <a:rPr lang="en-US" sz="3600" i="1" dirty="0" smtClean="0">
                <a:solidFill>
                  <a:srgbClr val="000000"/>
                </a:solidFill>
                <a:latin typeface="Arial" charset="0"/>
              </a:rPr>
              <a:t>IPM Florida</a:t>
            </a:r>
            <a:endParaRPr lang="en-US" sz="3600" i="1" dirty="0" smtClean="0">
              <a:solidFill>
                <a:srgbClr val="000000"/>
              </a:solidFill>
            </a:endParaRPr>
          </a:p>
        </p:txBody>
      </p:sp>
      <p:pic>
        <p:nvPicPr>
          <p:cNvPr id="6149" name="Picture 8"/>
          <p:cNvPicPr>
            <a:picLocks noChangeAspect="1" noChangeArrowheads="1"/>
          </p:cNvPicPr>
          <p:nvPr/>
        </p:nvPicPr>
        <p:blipFill>
          <a:blip r:embed="rId3" cstate="print"/>
          <a:srcRect l="2353" r="2353"/>
          <a:stretch>
            <a:fillRect/>
          </a:stretch>
        </p:blipFill>
        <p:spPr bwMode="auto">
          <a:xfrm>
            <a:off x="381000" y="5486400"/>
            <a:ext cx="4343400" cy="1220788"/>
          </a:xfrm>
          <a:prstGeom prst="rect">
            <a:avLst/>
          </a:prstGeom>
          <a:noFill/>
          <a:ln w="38100">
            <a:solidFill>
              <a:srgbClr val="000000"/>
            </a:solidFill>
            <a:miter lim="800000"/>
            <a:headEnd/>
            <a:tailEnd/>
          </a:ln>
        </p:spPr>
      </p:pic>
      <p:pic>
        <p:nvPicPr>
          <p:cNvPr id="6150" name="Picture 11"/>
          <p:cNvPicPr>
            <a:picLocks noChangeAspect="1" noChangeArrowheads="1"/>
          </p:cNvPicPr>
          <p:nvPr/>
        </p:nvPicPr>
        <p:blipFill>
          <a:blip r:embed="rId4" cstate="print"/>
          <a:srcRect/>
          <a:stretch>
            <a:fillRect/>
          </a:stretch>
        </p:blipFill>
        <p:spPr bwMode="auto">
          <a:xfrm>
            <a:off x="5181600" y="5562600"/>
            <a:ext cx="3665538" cy="1114425"/>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9458" name="Picture 2" descr="MtnCat"/>
          <p:cNvPicPr>
            <a:picLocks noChangeAspect="1" noChangeArrowheads="1"/>
          </p:cNvPicPr>
          <p:nvPr/>
        </p:nvPicPr>
        <p:blipFill>
          <a:blip r:embed="rId2" cstate="print"/>
          <a:srcRect/>
          <a:stretch>
            <a:fillRect/>
          </a:stretch>
        </p:blipFill>
        <p:spPr bwMode="auto">
          <a:xfrm>
            <a:off x="-304800" y="-304800"/>
            <a:ext cx="9906000" cy="7391400"/>
          </a:xfrm>
          <a:prstGeom prst="rect">
            <a:avLst/>
          </a:prstGeom>
          <a:noFill/>
          <a:ln w="9525">
            <a:noFill/>
            <a:miter lim="800000"/>
            <a:headEnd/>
            <a:tailEnd/>
          </a:ln>
        </p:spPr>
      </p:pic>
      <p:sp>
        <p:nvSpPr>
          <p:cNvPr id="39939" name="Text Box 3"/>
          <p:cNvSpPr txBox="1">
            <a:spLocks noChangeArrowheads="1"/>
          </p:cNvSpPr>
          <p:nvPr/>
        </p:nvSpPr>
        <p:spPr bwMode="auto">
          <a:xfrm>
            <a:off x="457200" y="228600"/>
            <a:ext cx="2743200" cy="701675"/>
          </a:xfrm>
          <a:prstGeom prst="rect">
            <a:avLst/>
          </a:prstGeom>
          <a:noFill/>
          <a:ln w="9525">
            <a:noFill/>
            <a:miter lim="800000"/>
            <a:headEnd/>
            <a:tailEnd/>
          </a:ln>
          <a:effectLst/>
        </p:spPr>
        <p:txBody>
          <a:bodyPr>
            <a:spAutoFit/>
          </a:bodyPr>
          <a:lstStyle/>
          <a:p>
            <a:pPr>
              <a:spcBef>
                <a:spcPct val="50000"/>
              </a:spcBef>
              <a:defRPr/>
            </a:pPr>
            <a:r>
              <a:rPr lang="en-US" sz="4000" b="1" dirty="0">
                <a:solidFill>
                  <a:srgbClr val="FF3300"/>
                </a:solidFill>
                <a:effectLst>
                  <a:outerShdw blurRad="38100" dist="38100" dir="2700000" algn="tl">
                    <a:srgbClr val="C0C0C0"/>
                  </a:outerShdw>
                </a:effectLst>
                <a:latin typeface="Arial" charset="0"/>
              </a:rPr>
              <a:t>Predators!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228600"/>
            <a:ext cx="9144000" cy="1524000"/>
          </a:xfrm>
        </p:spPr>
        <p:txBody>
          <a:bodyPr/>
          <a:lstStyle/>
          <a:p>
            <a:pPr eaLnBrk="1" hangingPunct="1">
              <a:defRPr/>
            </a:pPr>
            <a:r>
              <a:rPr lang="en-US" sz="4000" b="1" dirty="0" smtClean="0">
                <a:solidFill>
                  <a:srgbClr val="660066"/>
                </a:solidFill>
                <a:effectLst>
                  <a:outerShdw blurRad="38100" dist="38100" dir="2700000" algn="tl">
                    <a:srgbClr val="000000"/>
                  </a:outerShdw>
                </a:effectLst>
                <a:latin typeface="Arial" pitchFamily="34" charset="0"/>
                <a:cs typeface="Arial" pitchFamily="34" charset="0"/>
              </a:rPr>
              <a:t>Number, Size, Revenue and Species of North American Companies</a:t>
            </a:r>
            <a:r>
              <a:rPr lang="en-US" sz="4000" dirty="0" smtClean="0">
                <a:solidFill>
                  <a:srgbClr val="660066"/>
                </a:solidFill>
                <a:latin typeface="Arial" pitchFamily="34" charset="0"/>
                <a:cs typeface="Arial" pitchFamily="34" charset="0"/>
              </a:rPr>
              <a:t> </a:t>
            </a:r>
          </a:p>
        </p:txBody>
      </p:sp>
      <p:sp>
        <p:nvSpPr>
          <p:cNvPr id="119811" name="Rectangle 3"/>
          <p:cNvSpPr>
            <a:spLocks noGrp="1" noChangeArrowheads="1"/>
          </p:cNvSpPr>
          <p:nvPr>
            <p:ph type="body" idx="1"/>
          </p:nvPr>
        </p:nvSpPr>
        <p:spPr>
          <a:xfrm>
            <a:off x="381000" y="2209800"/>
            <a:ext cx="8382000" cy="4267200"/>
          </a:xfrm>
          <a:solidFill>
            <a:schemeClr val="bg1"/>
          </a:solidFill>
          <a:ln w="28575">
            <a:solidFill>
              <a:srgbClr val="660066"/>
            </a:solidFill>
          </a:ln>
        </p:spPr>
        <p:txBody>
          <a:bodyPr/>
          <a:lstStyle/>
          <a:p>
            <a:pPr eaLnBrk="1" hangingPunct="1">
              <a:buClr>
                <a:srgbClr val="FF6600"/>
              </a:buClr>
              <a:buFont typeface="Wingdings" pitchFamily="2" charset="2"/>
              <a:buChar char="§"/>
            </a:pPr>
            <a:r>
              <a:rPr lang="en-US" dirty="0" smtClean="0">
                <a:solidFill>
                  <a:srgbClr val="000000"/>
                </a:solidFill>
                <a:latin typeface="Arial" charset="0"/>
              </a:rPr>
              <a:t>Number = 49 producers and suppliers</a:t>
            </a:r>
          </a:p>
          <a:p>
            <a:pPr eaLnBrk="1" hangingPunct="1">
              <a:buClr>
                <a:srgbClr val="FF6600"/>
              </a:buClr>
              <a:buFont typeface="Wingdings" pitchFamily="2" charset="2"/>
              <a:buChar char="§"/>
            </a:pPr>
            <a:r>
              <a:rPr lang="en-US" dirty="0" smtClean="0">
                <a:solidFill>
                  <a:srgbClr val="000000"/>
                </a:solidFill>
                <a:latin typeface="Arial" charset="0"/>
              </a:rPr>
              <a:t>Size = 10 employees average</a:t>
            </a:r>
          </a:p>
          <a:p>
            <a:pPr eaLnBrk="1" hangingPunct="1">
              <a:buClr>
                <a:srgbClr val="FF6600"/>
              </a:buClr>
              <a:buFont typeface="Wingdings" pitchFamily="2" charset="2"/>
              <a:buChar char="§"/>
            </a:pPr>
            <a:r>
              <a:rPr lang="en-US" dirty="0" smtClean="0">
                <a:solidFill>
                  <a:srgbClr val="000000"/>
                </a:solidFill>
                <a:latin typeface="Arial" charset="0"/>
              </a:rPr>
              <a:t>Revenue = $20-25 million, 3 &gt; $1.5 million</a:t>
            </a:r>
          </a:p>
          <a:p>
            <a:pPr eaLnBrk="1" hangingPunct="1">
              <a:buClr>
                <a:srgbClr val="FF6600"/>
              </a:buClr>
              <a:buFont typeface="Wingdings" pitchFamily="2" charset="2"/>
              <a:buChar char="§"/>
            </a:pPr>
            <a:r>
              <a:rPr lang="en-US" dirty="0" smtClean="0">
                <a:solidFill>
                  <a:srgbClr val="000000"/>
                </a:solidFill>
                <a:latin typeface="Arial" charset="0"/>
              </a:rPr>
              <a:t>Species = 57 (+ 21 </a:t>
            </a:r>
            <a:r>
              <a:rPr lang="en-US" dirty="0" err="1" smtClean="0">
                <a:solidFill>
                  <a:srgbClr val="000000"/>
                </a:solidFill>
                <a:latin typeface="Arial" charset="0"/>
              </a:rPr>
              <a:t>microbials</a:t>
            </a:r>
            <a:r>
              <a:rPr lang="en-US" dirty="0" smtClean="0">
                <a:solidFill>
                  <a:srgbClr val="000000"/>
                </a:solidFill>
                <a:latin typeface="Arial" charset="0"/>
              </a:rPr>
              <a:t>)</a:t>
            </a:r>
          </a:p>
          <a:p>
            <a:pPr eaLnBrk="1" hangingPunct="1">
              <a:buClr>
                <a:srgbClr val="FF6600"/>
              </a:buClr>
              <a:buFont typeface="Wingdings" pitchFamily="2" charset="2"/>
              <a:buChar char="§"/>
            </a:pPr>
            <a:r>
              <a:rPr lang="en-US" dirty="0" smtClean="0">
                <a:solidFill>
                  <a:srgbClr val="000000"/>
                </a:solidFill>
                <a:latin typeface="Arial" charset="0"/>
              </a:rPr>
              <a:t>5/20 producers &gt;3 species</a:t>
            </a:r>
          </a:p>
          <a:p>
            <a:pPr eaLnBrk="1" hangingPunct="1">
              <a:buClr>
                <a:srgbClr val="FF6600"/>
              </a:buClr>
              <a:buFont typeface="Wingdings" pitchFamily="2" charset="2"/>
              <a:buChar char="§"/>
            </a:pPr>
            <a:r>
              <a:rPr lang="en-US" dirty="0" smtClean="0">
                <a:solidFill>
                  <a:srgbClr val="000000"/>
                </a:solidFill>
                <a:latin typeface="Arial" charset="0"/>
              </a:rPr>
              <a:t>50% produce one species</a:t>
            </a:r>
          </a:p>
          <a:p>
            <a:pPr eaLnBrk="1" hangingPunct="1">
              <a:buClr>
                <a:srgbClr val="FF6600"/>
              </a:buClr>
              <a:buFont typeface="Wingdings" pitchFamily="2" charset="2"/>
              <a:buChar char="§"/>
            </a:pPr>
            <a:r>
              <a:rPr lang="en-US" dirty="0" smtClean="0">
                <a:solidFill>
                  <a:srgbClr val="000000"/>
                </a:solidFill>
                <a:latin typeface="Arial" charset="0"/>
              </a:rPr>
              <a:t>Few new species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304800" y="1371600"/>
          <a:ext cx="8593138" cy="5043488"/>
        </p:xfrm>
        <a:graphic>
          <a:graphicData uri="http://schemas.openxmlformats.org/presentationml/2006/ole">
            <p:oleObj spid="_x0000_s2050" name="Chart" r:id="rId3" imgW="5829300" imgH="3429203" progId="Excel.Sheet.8">
              <p:embed/>
            </p:oleObj>
          </a:graphicData>
        </a:graphic>
      </p:graphicFrame>
      <p:sp>
        <p:nvSpPr>
          <p:cNvPr id="73731" name="Rectangle 3"/>
          <p:cNvSpPr>
            <a:spLocks noGrp="1" noChangeArrowheads="1"/>
          </p:cNvSpPr>
          <p:nvPr>
            <p:ph type="title"/>
          </p:nvPr>
        </p:nvSpPr>
        <p:spPr>
          <a:xfrm>
            <a:off x="609600" y="76200"/>
            <a:ext cx="8229600" cy="1143000"/>
          </a:xfrm>
        </p:spPr>
        <p:txBody>
          <a:bodyPr/>
          <a:lstStyle/>
          <a:p>
            <a:pPr eaLnBrk="1" hangingPunct="1">
              <a:defRPr/>
            </a:pPr>
            <a:r>
              <a:rPr lang="nl-NL" sz="4000" b="1" dirty="0" smtClean="0">
                <a:solidFill>
                  <a:srgbClr val="660066"/>
                </a:solidFill>
                <a:latin typeface="Arial" charset="0"/>
              </a:rPr>
              <a:t>New Product Development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p:nvPr>
        </p:nvPicPr>
        <p:blipFill>
          <a:blip r:embed="rId3" cstate="print"/>
          <a:srcRect t="15279"/>
          <a:stretch>
            <a:fillRect/>
          </a:stretch>
        </p:blipFill>
        <p:spPr>
          <a:xfrm>
            <a:off x="-152400" y="-420688"/>
            <a:ext cx="10515600" cy="7278688"/>
          </a:xfrm>
          <a:noFill/>
          <a:ln w="28575">
            <a:solidFill>
              <a:schemeClr val="tx1"/>
            </a:solidFill>
          </a:ln>
        </p:spPr>
      </p:pic>
      <p:sp>
        <p:nvSpPr>
          <p:cNvPr id="24579" name="Text Box 3"/>
          <p:cNvSpPr txBox="1">
            <a:spLocks noChangeArrowheads="1"/>
          </p:cNvSpPr>
          <p:nvPr/>
        </p:nvSpPr>
        <p:spPr bwMode="auto">
          <a:xfrm>
            <a:off x="381000" y="152400"/>
            <a:ext cx="5791200" cy="701675"/>
          </a:xfrm>
          <a:prstGeom prst="rect">
            <a:avLst/>
          </a:prstGeom>
          <a:noFill/>
          <a:ln w="9525">
            <a:noFill/>
            <a:miter lim="800000"/>
            <a:headEnd/>
            <a:tailEnd/>
          </a:ln>
        </p:spPr>
        <p:txBody>
          <a:bodyPr>
            <a:spAutoFit/>
          </a:bodyPr>
          <a:lstStyle/>
          <a:p>
            <a:pPr algn="ctr">
              <a:spcBef>
                <a:spcPct val="50000"/>
              </a:spcBef>
            </a:pPr>
            <a:r>
              <a:rPr lang="en-US" sz="4000" b="1" i="1">
                <a:solidFill>
                  <a:srgbClr val="660066"/>
                </a:solidFill>
                <a:latin typeface="Arial" charset="0"/>
              </a:rPr>
              <a:t>Amblyseius swirskii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90600" y="533400"/>
            <a:ext cx="6477000" cy="457200"/>
          </a:xfrm>
          <a:prstGeom prst="rect">
            <a:avLst/>
          </a:prstGeom>
          <a:noFill/>
          <a:ln w="9525">
            <a:noFill/>
            <a:miter lim="800000"/>
            <a:headEnd/>
            <a:tailEnd/>
          </a:ln>
        </p:spPr>
        <p:txBody>
          <a:bodyPr>
            <a:spAutoFit/>
          </a:bodyPr>
          <a:lstStyle/>
          <a:p>
            <a:pPr eaLnBrk="0" hangingPunct="0">
              <a:spcBef>
                <a:spcPct val="50000"/>
              </a:spcBef>
            </a:pPr>
            <a:endParaRPr lang="en-US">
              <a:latin typeface="Comic Sans MS" pitchFamily="66" charset="0"/>
            </a:endParaRPr>
          </a:p>
        </p:txBody>
      </p:sp>
      <p:sp>
        <p:nvSpPr>
          <p:cNvPr id="77827" name="Rectangle 3"/>
          <p:cNvSpPr>
            <a:spLocks noGrp="1" noChangeArrowheads="1"/>
          </p:cNvSpPr>
          <p:nvPr>
            <p:ph type="title"/>
          </p:nvPr>
        </p:nvSpPr>
        <p:spPr>
          <a:xfrm>
            <a:off x="685800" y="0"/>
            <a:ext cx="7924800" cy="1371600"/>
          </a:xfrm>
        </p:spPr>
        <p:txBody>
          <a:bodyPr/>
          <a:lstStyle/>
          <a:p>
            <a:pPr eaLnBrk="1" hangingPunct="1">
              <a:defRPr/>
            </a:pPr>
            <a:r>
              <a:rPr lang="nl-NL" sz="4000" b="1" dirty="0" smtClean="0">
                <a:solidFill>
                  <a:srgbClr val="660066"/>
                </a:solidFill>
                <a:latin typeface="Arial" charset="0"/>
              </a:rPr>
              <a:t>Western Flower Thrips Control in Cucumbers</a:t>
            </a:r>
            <a:r>
              <a:rPr lang="nl-NL" sz="3200" dirty="0" smtClean="0">
                <a:solidFill>
                  <a:srgbClr val="660066"/>
                </a:solidFill>
              </a:rPr>
              <a:t> </a:t>
            </a:r>
            <a:endParaRPr lang="nl-NL" sz="2400" dirty="0" smtClean="0">
              <a:solidFill>
                <a:srgbClr val="660066"/>
              </a:solidFill>
            </a:endParaRPr>
          </a:p>
        </p:txBody>
      </p:sp>
      <p:pic>
        <p:nvPicPr>
          <p:cNvPr id="25604" name="Picture 4"/>
          <p:cNvPicPr>
            <a:picLocks noGrp="1" noChangeAspect="1" noChangeArrowheads="1"/>
          </p:cNvPicPr>
          <p:nvPr>
            <p:ph idx="1"/>
          </p:nvPr>
        </p:nvPicPr>
        <p:blipFill>
          <a:blip r:embed="rId3" cstate="print"/>
          <a:srcRect l="10201" t="3014" r="2061" b="2042"/>
          <a:stretch>
            <a:fillRect/>
          </a:stretch>
        </p:blipFill>
        <p:spPr>
          <a:xfrm>
            <a:off x="1447800" y="1676400"/>
            <a:ext cx="6553200" cy="4800600"/>
          </a:xfrm>
          <a:noFill/>
          <a:ln w="28575">
            <a:solidFill>
              <a:srgbClr val="660066"/>
            </a:solidFill>
          </a:ln>
        </p:spPr>
      </p:pic>
      <p:sp>
        <p:nvSpPr>
          <p:cNvPr id="25605" name="Text Box 5"/>
          <p:cNvSpPr txBox="1">
            <a:spLocks noChangeArrowheads="1"/>
          </p:cNvSpPr>
          <p:nvPr/>
        </p:nvSpPr>
        <p:spPr bwMode="auto">
          <a:xfrm>
            <a:off x="4191000" y="5943600"/>
            <a:ext cx="1752600" cy="396875"/>
          </a:xfrm>
          <a:prstGeom prst="rect">
            <a:avLst/>
          </a:prstGeom>
          <a:solidFill>
            <a:srgbClr val="FFFFFF"/>
          </a:solidFill>
          <a:ln w="9525">
            <a:noFill/>
            <a:miter lim="800000"/>
            <a:headEnd/>
            <a:tailEnd/>
          </a:ln>
        </p:spPr>
        <p:txBody>
          <a:bodyPr>
            <a:spAutoFit/>
          </a:bodyPr>
          <a:lstStyle/>
          <a:p>
            <a:pPr>
              <a:spcBef>
                <a:spcPct val="50000"/>
              </a:spcBef>
            </a:pPr>
            <a:r>
              <a:rPr lang="en-US" sz="2000">
                <a:solidFill>
                  <a:srgbClr val="002060"/>
                </a:solidFill>
                <a:latin typeface="Arial" charset="0"/>
              </a:rPr>
              <a:t>Mite Species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676400" y="152400"/>
            <a:ext cx="5562600" cy="1066800"/>
          </a:xfrm>
        </p:spPr>
        <p:txBody>
          <a:bodyPr/>
          <a:lstStyle/>
          <a:p>
            <a:pPr eaLnBrk="1" hangingPunct="1">
              <a:defRPr/>
            </a:pPr>
            <a:r>
              <a:rPr lang="en-US" sz="4000" b="1" i="1" dirty="0" err="1" smtClean="0">
                <a:solidFill>
                  <a:srgbClr val="660066"/>
                </a:solidFill>
                <a:latin typeface="Arial" charset="0"/>
              </a:rPr>
              <a:t>Bemesia</a:t>
            </a:r>
            <a:r>
              <a:rPr lang="en-US" sz="4000" b="1" i="1" dirty="0" smtClean="0">
                <a:solidFill>
                  <a:srgbClr val="660066"/>
                </a:solidFill>
                <a:latin typeface="Arial" charset="0"/>
              </a:rPr>
              <a:t> </a:t>
            </a:r>
            <a:r>
              <a:rPr lang="en-US" sz="4000" b="1" i="1" dirty="0" err="1" smtClean="0">
                <a:solidFill>
                  <a:srgbClr val="660066"/>
                </a:solidFill>
                <a:latin typeface="Arial" charset="0"/>
              </a:rPr>
              <a:t>tabaci</a:t>
            </a:r>
            <a:r>
              <a:rPr lang="en-US" sz="4000" b="1" dirty="0" smtClean="0">
                <a:solidFill>
                  <a:srgbClr val="660066"/>
                </a:solidFill>
                <a:latin typeface="Arial" charset="0"/>
              </a:rPr>
              <a:t> Control on Hibiscus</a:t>
            </a:r>
            <a:endParaRPr lang="nl-NL" sz="4000" b="1" dirty="0" smtClean="0">
              <a:solidFill>
                <a:srgbClr val="660066"/>
              </a:solidFill>
              <a:latin typeface="Arial" charset="0"/>
            </a:endParaRPr>
          </a:p>
        </p:txBody>
      </p:sp>
      <p:pic>
        <p:nvPicPr>
          <p:cNvPr id="26627" name="Picture 3"/>
          <p:cNvPicPr>
            <a:picLocks noChangeAspect="1" noChangeArrowheads="1"/>
          </p:cNvPicPr>
          <p:nvPr/>
        </p:nvPicPr>
        <p:blipFill>
          <a:blip r:embed="rId2" cstate="print"/>
          <a:srcRect l="1950" t="9885" r="7651" b="1678"/>
          <a:stretch>
            <a:fillRect/>
          </a:stretch>
        </p:blipFill>
        <p:spPr bwMode="auto">
          <a:xfrm>
            <a:off x="763588" y="1450975"/>
            <a:ext cx="7621587" cy="5102225"/>
          </a:xfrm>
          <a:prstGeom prst="rect">
            <a:avLst/>
          </a:prstGeom>
          <a:noFill/>
          <a:ln w="9525">
            <a:noFill/>
            <a:miter lim="800000"/>
            <a:headEnd/>
            <a:tailEnd/>
          </a:ln>
        </p:spPr>
      </p:pic>
      <p:sp>
        <p:nvSpPr>
          <p:cNvPr id="26628" name="TextBox 5"/>
          <p:cNvSpPr txBox="1">
            <a:spLocks noChangeArrowheads="1"/>
          </p:cNvSpPr>
          <p:nvPr/>
        </p:nvSpPr>
        <p:spPr bwMode="auto">
          <a:xfrm>
            <a:off x="1295400" y="5815013"/>
            <a:ext cx="2590800" cy="738187"/>
          </a:xfrm>
          <a:prstGeom prst="rect">
            <a:avLst/>
          </a:prstGeom>
          <a:solidFill>
            <a:schemeClr val="tx1"/>
          </a:solidFill>
          <a:ln w="9525">
            <a:noFill/>
            <a:miter lim="800000"/>
            <a:headEnd/>
            <a:tailEnd/>
          </a:ln>
        </p:spPr>
        <p:txBody>
          <a:bodyPr>
            <a:spAutoFit/>
          </a:bodyPr>
          <a:lstStyle/>
          <a:p>
            <a:pPr marL="342900" indent="-342900"/>
            <a:r>
              <a:rPr lang="en-US" sz="1400" i="1">
                <a:solidFill>
                  <a:srgbClr val="000000"/>
                </a:solidFill>
                <a:latin typeface="Arial" charset="0"/>
                <a:cs typeface="Arial" charset="0"/>
              </a:rPr>
              <a:t>A. swirskii per </a:t>
            </a:r>
            <a:r>
              <a:rPr lang="en-US" sz="1400">
                <a:solidFill>
                  <a:srgbClr val="000000"/>
                </a:solidFill>
                <a:latin typeface="Arial" charset="0"/>
                <a:cs typeface="Arial" charset="0"/>
              </a:rPr>
              <a:t>plant</a:t>
            </a:r>
          </a:p>
          <a:p>
            <a:pPr marL="342900" indent="-342900"/>
            <a:r>
              <a:rPr lang="en-US" sz="1400" i="1">
                <a:solidFill>
                  <a:srgbClr val="000000"/>
                </a:solidFill>
                <a:latin typeface="Arial" charset="0"/>
                <a:cs typeface="Arial" charset="0"/>
              </a:rPr>
              <a:t>B. tabaci </a:t>
            </a:r>
            <a:r>
              <a:rPr lang="en-US" sz="1400">
                <a:solidFill>
                  <a:srgbClr val="000000"/>
                </a:solidFill>
                <a:latin typeface="Arial" charset="0"/>
                <a:cs typeface="Arial" charset="0"/>
              </a:rPr>
              <a:t>with A. swirskii</a:t>
            </a:r>
          </a:p>
          <a:p>
            <a:pPr marL="342900" indent="-342900"/>
            <a:r>
              <a:rPr lang="en-US" sz="1400" i="1">
                <a:solidFill>
                  <a:srgbClr val="000000"/>
                </a:solidFill>
                <a:latin typeface="Arial" charset="0"/>
                <a:cs typeface="Arial" charset="0"/>
              </a:rPr>
              <a:t>B. tabaci </a:t>
            </a:r>
            <a:r>
              <a:rPr lang="en-US" sz="1400">
                <a:solidFill>
                  <a:srgbClr val="000000"/>
                </a:solidFill>
                <a:latin typeface="Arial" charset="0"/>
                <a:cs typeface="Arial" charset="0"/>
              </a:rPr>
              <a:t>without A. swirskii</a:t>
            </a:r>
          </a:p>
        </p:txBody>
      </p:sp>
      <p:sp>
        <p:nvSpPr>
          <p:cNvPr id="26629" name="TextBox 6"/>
          <p:cNvSpPr txBox="1">
            <a:spLocks noChangeArrowheads="1"/>
          </p:cNvSpPr>
          <p:nvPr/>
        </p:nvSpPr>
        <p:spPr bwMode="auto">
          <a:xfrm>
            <a:off x="4343400" y="1524000"/>
            <a:ext cx="1524000" cy="338138"/>
          </a:xfrm>
          <a:prstGeom prst="rect">
            <a:avLst/>
          </a:prstGeom>
          <a:noFill/>
          <a:ln w="9525">
            <a:noFill/>
            <a:miter lim="800000"/>
            <a:headEnd/>
            <a:tailEnd/>
          </a:ln>
        </p:spPr>
        <p:txBody>
          <a:bodyPr>
            <a:spAutoFit/>
          </a:bodyPr>
          <a:lstStyle/>
          <a:p>
            <a:r>
              <a:rPr lang="en-US" sz="1600">
                <a:solidFill>
                  <a:srgbClr val="000000"/>
                </a:solidFill>
                <a:latin typeface="Arial" charset="0"/>
                <a:cs typeface="Arial" charset="0"/>
              </a:rPr>
              <a:t>Release dates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19200" y="152400"/>
            <a:ext cx="6248400" cy="1431925"/>
          </a:xfrm>
        </p:spPr>
        <p:txBody>
          <a:bodyPr/>
          <a:lstStyle/>
          <a:p>
            <a:pPr eaLnBrk="1" hangingPunct="1">
              <a:defRPr/>
            </a:pPr>
            <a:r>
              <a:rPr lang="nl-NL" sz="4000" b="1" i="1" dirty="0" smtClean="0">
                <a:solidFill>
                  <a:srgbClr val="660066"/>
                </a:solidFill>
                <a:latin typeface="Arial" charset="0"/>
              </a:rPr>
              <a:t>Amblyseius swirskii </a:t>
            </a:r>
            <a:r>
              <a:rPr lang="nl-NL" sz="4000" b="1" dirty="0" smtClean="0">
                <a:solidFill>
                  <a:srgbClr val="660066"/>
                </a:solidFill>
                <a:latin typeface="Arial" charset="0"/>
              </a:rPr>
              <a:t>Effectiveness</a:t>
            </a:r>
          </a:p>
        </p:txBody>
      </p:sp>
      <p:sp>
        <p:nvSpPr>
          <p:cNvPr id="89091" name="Rectangle 3"/>
          <p:cNvSpPr>
            <a:spLocks noGrp="1" noChangeArrowheads="1"/>
          </p:cNvSpPr>
          <p:nvPr>
            <p:ph type="body" idx="1"/>
          </p:nvPr>
        </p:nvSpPr>
        <p:spPr>
          <a:xfrm>
            <a:off x="685800" y="1752600"/>
            <a:ext cx="7848600" cy="4648200"/>
          </a:xfrm>
          <a:solidFill>
            <a:srgbClr val="FFFFFF"/>
          </a:solidFill>
          <a:ln w="28575">
            <a:solidFill>
              <a:srgbClr val="660066"/>
            </a:solidFill>
          </a:ln>
        </p:spPr>
        <p:txBody>
          <a:bodyPr/>
          <a:lstStyle/>
          <a:p>
            <a:pPr eaLnBrk="1" hangingPunct="1">
              <a:lnSpc>
                <a:spcPct val="80000"/>
              </a:lnSpc>
              <a:buClr>
                <a:srgbClr val="FF6600"/>
              </a:buClr>
              <a:buFont typeface="Wingdings" pitchFamily="2" charset="2"/>
              <a:buChar char="§"/>
              <a:defRPr/>
            </a:pPr>
            <a:r>
              <a:rPr lang="en-US" sz="2400" dirty="0" smtClean="0">
                <a:solidFill>
                  <a:srgbClr val="000000"/>
                </a:solidFill>
                <a:effectLst/>
                <a:latin typeface="Arial" charset="0"/>
              </a:rPr>
              <a:t>Very high numerical response</a:t>
            </a:r>
            <a:r>
              <a:rPr lang="en-US" sz="2400" b="1" dirty="0" smtClean="0">
                <a:solidFill>
                  <a:srgbClr val="000000"/>
                </a:solidFill>
                <a:effectLst/>
                <a:latin typeface="Arial" charset="0"/>
              </a:rPr>
              <a:t> </a:t>
            </a:r>
            <a:r>
              <a:rPr lang="en-US" sz="2400" dirty="0" smtClean="0">
                <a:solidFill>
                  <a:srgbClr val="000000"/>
                </a:solidFill>
                <a:effectLst/>
                <a:latin typeface="Arial" charset="0"/>
              </a:rPr>
              <a:t>to availability of food</a:t>
            </a:r>
          </a:p>
          <a:p>
            <a:pPr eaLnBrk="1" hangingPunct="1">
              <a:lnSpc>
                <a:spcPct val="80000"/>
              </a:lnSpc>
              <a:buClr>
                <a:srgbClr val="FF6600"/>
              </a:buClr>
              <a:buFont typeface="Wingdings" pitchFamily="2" charset="2"/>
              <a:buChar char="§"/>
              <a:defRPr/>
            </a:pPr>
            <a:r>
              <a:rPr lang="en-US" sz="2400" dirty="0" smtClean="0">
                <a:solidFill>
                  <a:srgbClr val="000000"/>
                </a:solidFill>
                <a:effectLst/>
                <a:latin typeface="Arial" charset="0"/>
              </a:rPr>
              <a:t>Highly efficacious against western flower </a:t>
            </a:r>
            <a:r>
              <a:rPr lang="en-US" sz="2400" dirty="0" err="1" smtClean="0">
                <a:solidFill>
                  <a:srgbClr val="000000"/>
                </a:solidFill>
                <a:effectLst/>
                <a:latin typeface="Arial" charset="0"/>
              </a:rPr>
              <a:t>thrips</a:t>
            </a:r>
            <a:r>
              <a:rPr lang="en-US" sz="2400" dirty="0" smtClean="0">
                <a:solidFill>
                  <a:srgbClr val="000000"/>
                </a:solidFill>
                <a:effectLst/>
                <a:latin typeface="Arial" charset="0"/>
              </a:rPr>
              <a:t>, greenhouse whiteflies and tobacco whiteflies</a:t>
            </a:r>
          </a:p>
          <a:p>
            <a:pPr eaLnBrk="1" hangingPunct="1">
              <a:lnSpc>
                <a:spcPct val="80000"/>
              </a:lnSpc>
              <a:buClr>
                <a:srgbClr val="FF6600"/>
              </a:buClr>
              <a:buFont typeface="Wingdings" pitchFamily="2" charset="2"/>
              <a:buChar char="§"/>
              <a:defRPr/>
            </a:pPr>
            <a:r>
              <a:rPr lang="en-US" sz="2400" dirty="0" smtClean="0">
                <a:solidFill>
                  <a:srgbClr val="000000"/>
                </a:solidFill>
                <a:effectLst/>
                <a:latin typeface="Arial" charset="0"/>
              </a:rPr>
              <a:t>In combination with:</a:t>
            </a:r>
          </a:p>
          <a:p>
            <a:pPr lvl="1" eaLnBrk="1" hangingPunct="1">
              <a:lnSpc>
                <a:spcPct val="80000"/>
              </a:lnSpc>
              <a:buClr>
                <a:srgbClr val="FF6600"/>
              </a:buClr>
              <a:buFont typeface="Arial" pitchFamily="34" charset="0"/>
              <a:buChar char="•"/>
              <a:defRPr/>
            </a:pPr>
            <a:r>
              <a:rPr lang="en-US" sz="2400" i="1" dirty="0" err="1" smtClean="0">
                <a:solidFill>
                  <a:srgbClr val="000000"/>
                </a:solidFill>
                <a:effectLst/>
                <a:latin typeface="Arial" charset="0"/>
              </a:rPr>
              <a:t>Orius</a:t>
            </a:r>
            <a:r>
              <a:rPr lang="en-US" sz="2400" i="1" dirty="0" smtClean="0">
                <a:solidFill>
                  <a:srgbClr val="000000"/>
                </a:solidFill>
                <a:effectLst/>
                <a:latin typeface="Arial" charset="0"/>
              </a:rPr>
              <a:t> spp.</a:t>
            </a:r>
            <a:r>
              <a:rPr lang="en-US" sz="2400" dirty="0" smtClean="0">
                <a:solidFill>
                  <a:srgbClr val="000000"/>
                </a:solidFill>
                <a:effectLst/>
                <a:latin typeface="Arial" charset="0"/>
              </a:rPr>
              <a:t> against western flower </a:t>
            </a:r>
            <a:r>
              <a:rPr lang="en-US" sz="2400" dirty="0" err="1" smtClean="0">
                <a:solidFill>
                  <a:srgbClr val="000000"/>
                </a:solidFill>
                <a:effectLst/>
                <a:latin typeface="Arial" charset="0"/>
              </a:rPr>
              <a:t>thrips</a:t>
            </a:r>
            <a:endParaRPr lang="en-US" sz="2400" dirty="0" smtClean="0">
              <a:solidFill>
                <a:srgbClr val="000000"/>
              </a:solidFill>
              <a:effectLst/>
              <a:latin typeface="Arial" charset="0"/>
            </a:endParaRPr>
          </a:p>
          <a:p>
            <a:pPr lvl="1" eaLnBrk="1" hangingPunct="1">
              <a:lnSpc>
                <a:spcPct val="80000"/>
              </a:lnSpc>
              <a:buClr>
                <a:srgbClr val="FF6600"/>
              </a:buClr>
              <a:buFont typeface="Arial" pitchFamily="34" charset="0"/>
              <a:buChar char="•"/>
              <a:defRPr/>
            </a:pPr>
            <a:r>
              <a:rPr lang="en-US" sz="2400" dirty="0" smtClean="0">
                <a:solidFill>
                  <a:srgbClr val="000000"/>
                </a:solidFill>
                <a:effectLst/>
                <a:latin typeface="Arial" charset="0"/>
              </a:rPr>
              <a:t>Whitefly parasites against whiteflies</a:t>
            </a:r>
          </a:p>
          <a:p>
            <a:pPr lvl="1" eaLnBrk="1" hangingPunct="1">
              <a:lnSpc>
                <a:spcPct val="80000"/>
              </a:lnSpc>
              <a:buClr>
                <a:srgbClr val="FF6600"/>
              </a:buClr>
              <a:buFont typeface="Arial" pitchFamily="34" charset="0"/>
              <a:buChar char="•"/>
              <a:defRPr/>
            </a:pPr>
            <a:r>
              <a:rPr lang="en-US" sz="2400" i="1" dirty="0" smtClean="0">
                <a:solidFill>
                  <a:srgbClr val="000000"/>
                </a:solidFill>
                <a:effectLst/>
                <a:latin typeface="Arial" charset="0"/>
              </a:rPr>
              <a:t>P. </a:t>
            </a:r>
            <a:r>
              <a:rPr lang="en-US" sz="2400" i="1" dirty="0" err="1" smtClean="0">
                <a:solidFill>
                  <a:srgbClr val="000000"/>
                </a:solidFill>
                <a:effectLst/>
                <a:latin typeface="Arial" charset="0"/>
              </a:rPr>
              <a:t>persimilis</a:t>
            </a:r>
            <a:r>
              <a:rPr lang="en-US" sz="2400" dirty="0" smtClean="0">
                <a:solidFill>
                  <a:srgbClr val="000000"/>
                </a:solidFill>
                <a:effectLst/>
                <a:latin typeface="Arial" charset="0"/>
              </a:rPr>
              <a:t> or </a:t>
            </a:r>
            <a:r>
              <a:rPr lang="en-US" sz="2400" i="1" dirty="0" smtClean="0">
                <a:solidFill>
                  <a:srgbClr val="000000"/>
                </a:solidFill>
                <a:effectLst/>
                <a:latin typeface="Arial" charset="0"/>
              </a:rPr>
              <a:t>A. </a:t>
            </a:r>
            <a:r>
              <a:rPr lang="en-US" sz="2400" i="1" dirty="0" err="1" smtClean="0">
                <a:solidFill>
                  <a:srgbClr val="000000"/>
                </a:solidFill>
                <a:effectLst/>
                <a:latin typeface="Arial" charset="0"/>
              </a:rPr>
              <a:t>californicus</a:t>
            </a:r>
            <a:r>
              <a:rPr lang="en-US" sz="2400" dirty="0" smtClean="0">
                <a:solidFill>
                  <a:srgbClr val="000000"/>
                </a:solidFill>
                <a:effectLst/>
                <a:latin typeface="Arial" charset="0"/>
              </a:rPr>
              <a:t> against two-spotted spider mites</a:t>
            </a:r>
            <a:endParaRPr lang="en-US" sz="2400" b="1" dirty="0" smtClean="0">
              <a:solidFill>
                <a:srgbClr val="000000"/>
              </a:solidFill>
              <a:effectLst/>
              <a:latin typeface="Arial" charset="0"/>
            </a:endParaRPr>
          </a:p>
          <a:p>
            <a:pPr eaLnBrk="1" hangingPunct="1">
              <a:lnSpc>
                <a:spcPct val="80000"/>
              </a:lnSpc>
              <a:buClr>
                <a:srgbClr val="FF6600"/>
              </a:buClr>
              <a:buFont typeface="Wingdings" pitchFamily="2" charset="2"/>
              <a:buChar char="§"/>
              <a:defRPr/>
            </a:pPr>
            <a:r>
              <a:rPr lang="en-US" sz="2400" dirty="0" smtClean="0">
                <a:solidFill>
                  <a:srgbClr val="000000"/>
                </a:solidFill>
                <a:effectLst/>
                <a:latin typeface="Arial" charset="0"/>
              </a:rPr>
              <a:t>Good establishment on pollen</a:t>
            </a:r>
          </a:p>
          <a:p>
            <a:pPr eaLnBrk="1" hangingPunct="1">
              <a:lnSpc>
                <a:spcPct val="80000"/>
              </a:lnSpc>
              <a:buClr>
                <a:srgbClr val="FF6600"/>
              </a:buClr>
              <a:buFont typeface="Wingdings" pitchFamily="2" charset="2"/>
              <a:buChar char="§"/>
              <a:defRPr/>
            </a:pPr>
            <a:r>
              <a:rPr lang="en-US" sz="2400" dirty="0" smtClean="0">
                <a:solidFill>
                  <a:srgbClr val="000000"/>
                </a:solidFill>
                <a:effectLst/>
                <a:latin typeface="Arial" charset="0"/>
              </a:rPr>
              <a:t>Whiteflies can substitute for pollen in peppers </a:t>
            </a:r>
          </a:p>
          <a:p>
            <a:pPr eaLnBrk="1" hangingPunct="1">
              <a:lnSpc>
                <a:spcPct val="80000"/>
              </a:lnSpc>
              <a:buClr>
                <a:srgbClr val="FF6600"/>
              </a:buClr>
              <a:buFont typeface="Wingdings" pitchFamily="2" charset="2"/>
              <a:buChar char="§"/>
              <a:defRPr/>
            </a:pPr>
            <a:r>
              <a:rPr lang="en-US" sz="2400" dirty="0" smtClean="0">
                <a:solidFill>
                  <a:srgbClr val="000000"/>
                </a:solidFill>
                <a:effectLst/>
                <a:latin typeface="Arial" charset="0"/>
              </a:rPr>
              <a:t>Good results in North and South Europe </a:t>
            </a:r>
          </a:p>
          <a:p>
            <a:pPr eaLnBrk="1" hangingPunct="1">
              <a:lnSpc>
                <a:spcPct val="80000"/>
              </a:lnSpc>
              <a:buClr>
                <a:srgbClr val="FF6600"/>
              </a:buClr>
              <a:buFont typeface="Wingdings" pitchFamily="2" charset="2"/>
              <a:buChar char="§"/>
              <a:defRPr/>
            </a:pPr>
            <a:r>
              <a:rPr lang="en-US" sz="2400" dirty="0" smtClean="0">
                <a:solidFill>
                  <a:srgbClr val="000000"/>
                </a:solidFill>
                <a:effectLst/>
                <a:latin typeface="Arial" charset="0"/>
              </a:rPr>
              <a:t>May replace </a:t>
            </a:r>
            <a:r>
              <a:rPr lang="en-US" sz="2400" i="1" dirty="0" smtClean="0">
                <a:solidFill>
                  <a:srgbClr val="000000"/>
                </a:solidFill>
                <a:effectLst/>
                <a:latin typeface="Arial" charset="0"/>
              </a:rPr>
              <a:t>A. </a:t>
            </a:r>
            <a:r>
              <a:rPr lang="en-US" sz="2400" i="1" dirty="0" err="1" smtClean="0">
                <a:solidFill>
                  <a:srgbClr val="000000"/>
                </a:solidFill>
                <a:effectLst/>
                <a:latin typeface="Arial" charset="0"/>
              </a:rPr>
              <a:t>cucumeris</a:t>
            </a:r>
            <a:r>
              <a:rPr lang="en-US" sz="2400" dirty="0" smtClean="0">
                <a:solidFill>
                  <a:srgbClr val="000000"/>
                </a:solidFill>
                <a:effectLst/>
                <a:latin typeface="Arial" charset="0"/>
              </a:rPr>
              <a:t>, depending on release permits</a:t>
            </a:r>
          </a:p>
          <a:p>
            <a:pPr eaLnBrk="1" hangingPunct="1">
              <a:lnSpc>
                <a:spcPct val="80000"/>
              </a:lnSpc>
              <a:buFont typeface="Wingdings" pitchFamily="2" charset="2"/>
              <a:buNone/>
              <a:defRPr/>
            </a:pPr>
            <a:endParaRPr lang="en-US" sz="24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graphicFrame>
        <p:nvGraphicFramePr>
          <p:cNvPr id="1028" name="Chart 1"/>
          <p:cNvGraphicFramePr>
            <a:graphicFrameLocks/>
          </p:cNvGraphicFramePr>
          <p:nvPr/>
        </p:nvGraphicFramePr>
        <p:xfrm>
          <a:off x="6096000" y="4495800"/>
          <a:ext cx="2057400" cy="990600"/>
        </p:xfrm>
        <a:graphic>
          <a:graphicData uri="http://schemas.openxmlformats.org/presentationml/2006/ole">
            <p:oleObj spid="_x0000_s1028" r:id="rId3" imgW="2060627" imgH="987638" progId="Excel.Sheet.8">
              <p:embed/>
            </p:oleObj>
          </a:graphicData>
        </a:graphic>
      </p:graphicFrame>
      <p:graphicFrame>
        <p:nvGraphicFramePr>
          <p:cNvPr id="1026" name="Chart 2"/>
          <p:cNvGraphicFramePr>
            <a:graphicFrameLocks/>
          </p:cNvGraphicFramePr>
          <p:nvPr/>
        </p:nvGraphicFramePr>
        <p:xfrm>
          <a:off x="533400" y="2286000"/>
          <a:ext cx="4267200" cy="3810000"/>
        </p:xfrm>
        <a:graphic>
          <a:graphicData uri="http://schemas.openxmlformats.org/presentationml/2006/ole">
            <p:oleObj spid="_x0000_s1026" r:id="rId4" imgW="4267570" imgH="3810330" progId="Excel.Sheet.8">
              <p:embed/>
            </p:oleObj>
          </a:graphicData>
        </a:graphic>
      </p:graphicFrame>
      <p:sp>
        <p:nvSpPr>
          <p:cNvPr id="4" name="TextBox 3"/>
          <p:cNvSpPr txBox="1"/>
          <p:nvPr/>
        </p:nvSpPr>
        <p:spPr>
          <a:xfrm>
            <a:off x="457200" y="228600"/>
            <a:ext cx="8229600" cy="1938338"/>
          </a:xfrm>
          <a:prstGeom prst="rect">
            <a:avLst/>
          </a:prstGeom>
          <a:noFill/>
        </p:spPr>
        <p:txBody>
          <a:bodyPr>
            <a:spAutoFit/>
          </a:bodyPr>
          <a:lstStyle/>
          <a:p>
            <a:pPr algn="ctr">
              <a:defRPr/>
            </a:pPr>
            <a:r>
              <a:rPr lang="en-US" sz="4000" b="1" dirty="0">
                <a:solidFill>
                  <a:srgbClr val="660066"/>
                </a:solidFill>
                <a:effectLst>
                  <a:outerShdw blurRad="38100" dist="38100" dir="2700000" algn="tl">
                    <a:srgbClr val="000000">
                      <a:alpha val="43137"/>
                    </a:srgbClr>
                  </a:outerShdw>
                </a:effectLst>
                <a:latin typeface="Arial" pitchFamily="34" charset="0"/>
                <a:cs typeface="Arial" pitchFamily="34" charset="0"/>
              </a:rPr>
              <a:t>Chemical Pesticides Versus Biological Control:</a:t>
            </a:r>
          </a:p>
          <a:p>
            <a:pPr algn="ctr">
              <a:defRPr/>
            </a:pPr>
            <a:r>
              <a:rPr lang="en-US" sz="4000" b="1" dirty="0">
                <a:solidFill>
                  <a:srgbClr val="660066"/>
                </a:solidFill>
                <a:effectLst>
                  <a:outerShdw blurRad="38100" dist="38100" dir="2700000" algn="tl">
                    <a:srgbClr val="000000">
                      <a:alpha val="43137"/>
                    </a:srgbClr>
                  </a:outerShdw>
                </a:effectLst>
                <a:latin typeface="Arial" pitchFamily="34" charset="0"/>
                <a:cs typeface="Arial" pitchFamily="34" charset="0"/>
              </a:rPr>
              <a:t> Investment and Return</a:t>
            </a:r>
          </a:p>
        </p:txBody>
      </p:sp>
      <p:sp>
        <p:nvSpPr>
          <p:cNvPr id="1030" name="TextBox 4"/>
          <p:cNvSpPr txBox="1">
            <a:spLocks noChangeArrowheads="1"/>
          </p:cNvSpPr>
          <p:nvPr/>
        </p:nvSpPr>
        <p:spPr bwMode="auto">
          <a:xfrm>
            <a:off x="5867400" y="3530600"/>
            <a:ext cx="1371600" cy="584200"/>
          </a:xfrm>
          <a:prstGeom prst="rect">
            <a:avLst/>
          </a:prstGeom>
          <a:solidFill>
            <a:srgbClr val="000000"/>
          </a:solidFill>
          <a:ln w="9525">
            <a:noFill/>
            <a:miter lim="800000"/>
            <a:headEnd/>
            <a:tailEnd/>
          </a:ln>
        </p:spPr>
        <p:txBody>
          <a:bodyPr>
            <a:spAutoFit/>
          </a:bodyPr>
          <a:lstStyle/>
          <a:p>
            <a:r>
              <a:rPr lang="en-US" sz="3200">
                <a:solidFill>
                  <a:schemeClr val="bg1"/>
                </a:solidFill>
                <a:latin typeface="Arial" charset="0"/>
                <a:cs typeface="Arial" charset="0"/>
              </a:rPr>
              <a:t>Sales</a:t>
            </a:r>
          </a:p>
        </p:txBody>
      </p:sp>
      <p:sp>
        <p:nvSpPr>
          <p:cNvPr id="1031" name="TextBox 5"/>
          <p:cNvSpPr txBox="1">
            <a:spLocks noChangeArrowheads="1"/>
          </p:cNvSpPr>
          <p:nvPr/>
        </p:nvSpPr>
        <p:spPr bwMode="auto">
          <a:xfrm>
            <a:off x="5867400" y="2743200"/>
            <a:ext cx="2209800" cy="584200"/>
          </a:xfrm>
          <a:prstGeom prst="rect">
            <a:avLst/>
          </a:prstGeom>
          <a:solidFill>
            <a:srgbClr val="4D4D4D"/>
          </a:solidFill>
          <a:ln w="9525">
            <a:noFill/>
            <a:miter lim="800000"/>
            <a:headEnd/>
            <a:tailEnd/>
          </a:ln>
        </p:spPr>
        <p:txBody>
          <a:bodyPr>
            <a:spAutoFit/>
          </a:bodyPr>
          <a:lstStyle/>
          <a:p>
            <a:r>
              <a:rPr lang="en-US" sz="3200">
                <a:solidFill>
                  <a:schemeClr val="bg1"/>
                </a:solidFill>
                <a:latin typeface="Arial" charset="0"/>
                <a:cs typeface="Arial" charset="0"/>
              </a:rPr>
              <a:t>Investment</a:t>
            </a:r>
          </a:p>
        </p:txBody>
      </p:sp>
      <p:sp>
        <p:nvSpPr>
          <p:cNvPr id="1032" name="TextBox 6"/>
          <p:cNvSpPr txBox="1">
            <a:spLocks noChangeArrowheads="1"/>
          </p:cNvSpPr>
          <p:nvPr/>
        </p:nvSpPr>
        <p:spPr bwMode="auto">
          <a:xfrm>
            <a:off x="914400" y="6019800"/>
            <a:ext cx="3876675" cy="584200"/>
          </a:xfrm>
          <a:prstGeom prst="rect">
            <a:avLst/>
          </a:prstGeom>
          <a:noFill/>
          <a:ln w="9525">
            <a:noFill/>
            <a:miter lim="800000"/>
            <a:headEnd/>
            <a:tailEnd/>
          </a:ln>
        </p:spPr>
        <p:txBody>
          <a:bodyPr wrap="none">
            <a:spAutoFit/>
          </a:bodyPr>
          <a:lstStyle/>
          <a:p>
            <a:r>
              <a:rPr lang="en-US" sz="3200">
                <a:latin typeface="Arial" charset="0"/>
                <a:cs typeface="Arial" charset="0"/>
              </a:rPr>
              <a:t>Chemical Pesticides</a:t>
            </a:r>
          </a:p>
        </p:txBody>
      </p:sp>
      <p:sp>
        <p:nvSpPr>
          <p:cNvPr id="1033" name="TextBox 7"/>
          <p:cNvSpPr txBox="1">
            <a:spLocks noChangeArrowheads="1"/>
          </p:cNvSpPr>
          <p:nvPr/>
        </p:nvSpPr>
        <p:spPr bwMode="auto">
          <a:xfrm>
            <a:off x="5486400" y="5486400"/>
            <a:ext cx="3375025" cy="584200"/>
          </a:xfrm>
          <a:prstGeom prst="rect">
            <a:avLst/>
          </a:prstGeom>
          <a:noFill/>
          <a:ln w="9525">
            <a:noFill/>
            <a:miter lim="800000"/>
            <a:headEnd/>
            <a:tailEnd/>
          </a:ln>
        </p:spPr>
        <p:txBody>
          <a:bodyPr wrap="none">
            <a:spAutoFit/>
          </a:bodyPr>
          <a:lstStyle/>
          <a:p>
            <a:r>
              <a:rPr lang="en-US" sz="3200">
                <a:latin typeface="Arial" charset="0"/>
                <a:cs typeface="Arial" charset="0"/>
              </a:rPr>
              <a:t>Biological Control</a:t>
            </a:r>
          </a:p>
        </p:txBody>
      </p:sp>
      <p:sp>
        <p:nvSpPr>
          <p:cNvPr id="1034" name="TextBox 9"/>
          <p:cNvSpPr txBox="1">
            <a:spLocks noChangeArrowheads="1"/>
          </p:cNvSpPr>
          <p:nvPr/>
        </p:nvSpPr>
        <p:spPr bwMode="auto">
          <a:xfrm>
            <a:off x="1981200" y="4800600"/>
            <a:ext cx="1447800" cy="461963"/>
          </a:xfrm>
          <a:prstGeom prst="rect">
            <a:avLst/>
          </a:prstGeom>
          <a:noFill/>
          <a:ln w="9525">
            <a:noFill/>
            <a:miter lim="800000"/>
            <a:headEnd/>
            <a:tailEnd/>
          </a:ln>
        </p:spPr>
        <p:txBody>
          <a:bodyPr>
            <a:spAutoFit/>
          </a:bodyPr>
          <a:lstStyle/>
          <a:p>
            <a:r>
              <a:rPr lang="en-US">
                <a:solidFill>
                  <a:schemeClr val="bg1"/>
                </a:solidFill>
                <a:latin typeface="Arial" charset="0"/>
                <a:cs typeface="Arial" charset="0"/>
              </a:rPr>
              <a:t>30 Billion</a:t>
            </a:r>
            <a:r>
              <a:rPr lang="en-US">
                <a:latin typeface="Arial" charset="0"/>
                <a:cs typeface="Arial" charset="0"/>
              </a:rPr>
              <a:t> </a:t>
            </a:r>
          </a:p>
        </p:txBody>
      </p:sp>
      <p:sp>
        <p:nvSpPr>
          <p:cNvPr id="1035" name="TextBox 10"/>
          <p:cNvSpPr txBox="1">
            <a:spLocks noChangeArrowheads="1"/>
          </p:cNvSpPr>
          <p:nvPr/>
        </p:nvSpPr>
        <p:spPr bwMode="auto">
          <a:xfrm>
            <a:off x="3581400" y="3276600"/>
            <a:ext cx="533400" cy="461963"/>
          </a:xfrm>
          <a:prstGeom prst="rect">
            <a:avLst/>
          </a:prstGeom>
          <a:noFill/>
          <a:ln w="9525">
            <a:noFill/>
            <a:miter lim="800000"/>
            <a:headEnd/>
            <a:tailEnd/>
          </a:ln>
        </p:spPr>
        <p:txBody>
          <a:bodyPr>
            <a:spAutoFit/>
          </a:bodyPr>
          <a:lstStyle/>
          <a:p>
            <a:r>
              <a:rPr lang="en-US">
                <a:solidFill>
                  <a:schemeClr val="bg1"/>
                </a:solidFill>
                <a:latin typeface="Arial" charset="0"/>
                <a:cs typeface="Arial" charset="0"/>
              </a:rPr>
              <a:t>3</a:t>
            </a:r>
          </a:p>
        </p:txBody>
      </p:sp>
      <p:sp>
        <p:nvSpPr>
          <p:cNvPr id="1036" name="TextBox 11"/>
          <p:cNvSpPr txBox="1">
            <a:spLocks noChangeArrowheads="1"/>
          </p:cNvSpPr>
          <p:nvPr/>
        </p:nvSpPr>
        <p:spPr bwMode="auto">
          <a:xfrm>
            <a:off x="4648200" y="4795838"/>
            <a:ext cx="1676400" cy="461962"/>
          </a:xfrm>
          <a:prstGeom prst="rect">
            <a:avLst/>
          </a:prstGeom>
          <a:noFill/>
          <a:ln w="9525">
            <a:noFill/>
            <a:miter lim="800000"/>
            <a:headEnd/>
            <a:tailEnd/>
          </a:ln>
        </p:spPr>
        <p:txBody>
          <a:bodyPr>
            <a:spAutoFit/>
          </a:bodyPr>
          <a:lstStyle/>
          <a:p>
            <a:r>
              <a:rPr lang="en-US">
                <a:latin typeface="Arial" charset="0"/>
                <a:cs typeface="Arial" charset="0"/>
              </a:rPr>
              <a:t>600 Million</a:t>
            </a:r>
          </a:p>
        </p:txBody>
      </p:sp>
      <p:cxnSp>
        <p:nvCxnSpPr>
          <p:cNvPr id="1037" name="Straight Arrow Connector 20"/>
          <p:cNvCxnSpPr>
            <a:cxnSpLocks noChangeShapeType="1"/>
          </p:cNvCxnSpPr>
          <p:nvPr/>
        </p:nvCxnSpPr>
        <p:spPr bwMode="auto">
          <a:xfrm>
            <a:off x="6172200" y="5029200"/>
            <a:ext cx="381000" cy="0"/>
          </a:xfrm>
          <a:prstGeom prst="straightConnector1">
            <a:avLst/>
          </a:prstGeom>
          <a:noFill/>
          <a:ln w="28575"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81000" y="228600"/>
            <a:ext cx="8458200" cy="1143000"/>
          </a:xfrm>
        </p:spPr>
        <p:txBody>
          <a:bodyPr/>
          <a:lstStyle/>
          <a:p>
            <a:pPr eaLnBrk="1" hangingPunct="1">
              <a:defRPr/>
            </a:pPr>
            <a:r>
              <a:rPr lang="en-US" sz="4000" b="1" dirty="0" smtClean="0">
                <a:solidFill>
                  <a:srgbClr val="660066"/>
                </a:solidFill>
                <a:effectLst>
                  <a:outerShdw blurRad="38100" dist="38100" dir="2700000" algn="tl">
                    <a:srgbClr val="000000"/>
                  </a:outerShdw>
                </a:effectLst>
                <a:latin typeface="Arial" pitchFamily="34" charset="0"/>
                <a:cs typeface="Arial" pitchFamily="34" charset="0"/>
              </a:rPr>
              <a:t>Natural Enemy</a:t>
            </a:r>
            <a:r>
              <a:rPr lang="en-US" sz="4000" dirty="0" smtClean="0">
                <a:solidFill>
                  <a:srgbClr val="660066"/>
                </a:solidFill>
                <a:latin typeface="Arial" pitchFamily="34" charset="0"/>
                <a:cs typeface="Arial" pitchFamily="34" charset="0"/>
              </a:rPr>
              <a:t> </a:t>
            </a:r>
            <a:r>
              <a:rPr lang="en-US" sz="4000" b="1" dirty="0" smtClean="0">
                <a:solidFill>
                  <a:srgbClr val="660066"/>
                </a:solidFill>
                <a:effectLst>
                  <a:outerShdw blurRad="38100" dist="38100" dir="2700000" algn="tl">
                    <a:srgbClr val="000000"/>
                  </a:outerShdw>
                </a:effectLst>
                <a:latin typeface="Arial" pitchFamily="34" charset="0"/>
                <a:cs typeface="Arial" pitchFamily="34" charset="0"/>
              </a:rPr>
              <a:t>Sales Increases</a:t>
            </a:r>
          </a:p>
        </p:txBody>
      </p:sp>
      <p:sp>
        <p:nvSpPr>
          <p:cNvPr id="21507" name="Rectangle 3"/>
          <p:cNvSpPr>
            <a:spLocks noGrp="1" noChangeArrowheads="1"/>
          </p:cNvSpPr>
          <p:nvPr>
            <p:ph type="body" idx="1"/>
          </p:nvPr>
        </p:nvSpPr>
        <p:spPr>
          <a:solidFill>
            <a:schemeClr val="bg1"/>
          </a:solidFill>
          <a:ln w="28575">
            <a:solidFill>
              <a:srgbClr val="660066"/>
            </a:solidFill>
          </a:ln>
        </p:spPr>
        <p:txBody>
          <a:bodyPr/>
          <a:lstStyle/>
          <a:p>
            <a:pPr eaLnBrk="1" hangingPunct="1">
              <a:buClr>
                <a:srgbClr val="FF6600"/>
              </a:buClr>
              <a:buFont typeface="Wingdings" pitchFamily="2" charset="2"/>
              <a:buChar char="§"/>
            </a:pPr>
            <a:r>
              <a:rPr lang="en-US" smtClean="0">
                <a:solidFill>
                  <a:srgbClr val="000000"/>
                </a:solidFill>
                <a:latin typeface="Arial" charset="0"/>
              </a:rPr>
              <a:t>Pesticide resistance</a:t>
            </a:r>
          </a:p>
          <a:p>
            <a:pPr eaLnBrk="1" hangingPunct="1">
              <a:buClr>
                <a:srgbClr val="FF6600"/>
              </a:buClr>
              <a:buFont typeface="Wingdings" pitchFamily="2" charset="2"/>
              <a:buChar char="§"/>
            </a:pPr>
            <a:r>
              <a:rPr lang="en-US" smtClean="0">
                <a:solidFill>
                  <a:srgbClr val="000000"/>
                </a:solidFill>
                <a:latin typeface="Arial" charset="0"/>
              </a:rPr>
              <a:t>Transgenic crops</a:t>
            </a:r>
          </a:p>
          <a:p>
            <a:pPr eaLnBrk="1" hangingPunct="1">
              <a:buClr>
                <a:srgbClr val="FF6600"/>
              </a:buClr>
              <a:buFont typeface="Wingdings" pitchFamily="2" charset="2"/>
              <a:buChar char="§"/>
            </a:pPr>
            <a:r>
              <a:rPr lang="en-US" smtClean="0">
                <a:solidFill>
                  <a:srgbClr val="000000"/>
                </a:solidFill>
                <a:latin typeface="Arial" charset="0"/>
              </a:rPr>
              <a:t>Loss of pesticides (regulatory)</a:t>
            </a:r>
          </a:p>
          <a:p>
            <a:pPr eaLnBrk="1" hangingPunct="1">
              <a:buClr>
                <a:srgbClr val="FF6600"/>
              </a:buClr>
              <a:buFont typeface="Wingdings" pitchFamily="2" charset="2"/>
              <a:buChar char="§"/>
            </a:pPr>
            <a:r>
              <a:rPr lang="en-US" smtClean="0">
                <a:solidFill>
                  <a:srgbClr val="000000"/>
                </a:solidFill>
                <a:latin typeface="Arial" charset="0"/>
              </a:rPr>
              <a:t>New more selective pesticides</a:t>
            </a:r>
          </a:p>
          <a:p>
            <a:pPr eaLnBrk="1" hangingPunct="1">
              <a:buClr>
                <a:srgbClr val="FF6600"/>
              </a:buClr>
              <a:buFont typeface="Wingdings" pitchFamily="2" charset="2"/>
              <a:buChar char="§"/>
            </a:pPr>
            <a:r>
              <a:rPr lang="en-US" smtClean="0">
                <a:solidFill>
                  <a:srgbClr val="000000"/>
                </a:solidFill>
                <a:latin typeface="Arial" charset="0"/>
              </a:rPr>
              <a:t>Cost of pesticides (registration)</a:t>
            </a:r>
          </a:p>
          <a:p>
            <a:pPr eaLnBrk="1" hangingPunct="1">
              <a:buClr>
                <a:srgbClr val="FF6600"/>
              </a:buClr>
              <a:buFont typeface="Wingdings" pitchFamily="2" charset="2"/>
              <a:buChar char="§"/>
            </a:pPr>
            <a:r>
              <a:rPr lang="en-US" smtClean="0">
                <a:solidFill>
                  <a:srgbClr val="000000"/>
                </a:solidFill>
                <a:latin typeface="Arial" charset="0"/>
              </a:rPr>
              <a:t>Alien invasive species</a:t>
            </a:r>
          </a:p>
          <a:p>
            <a:pPr eaLnBrk="1" hangingPunct="1">
              <a:buClr>
                <a:srgbClr val="FF6600"/>
              </a:buClr>
              <a:buFont typeface="Wingdings" pitchFamily="2" charset="2"/>
              <a:buChar char="§"/>
            </a:pPr>
            <a:r>
              <a:rPr lang="en-US" smtClean="0">
                <a:solidFill>
                  <a:srgbClr val="000000"/>
                </a:solidFill>
                <a:latin typeface="Arial" charset="0"/>
              </a:rPr>
              <a:t>Cropping systems (pollinators, organic)</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381000"/>
            <a:ext cx="6858000" cy="1143000"/>
          </a:xfrm>
        </p:spPr>
        <p:txBody>
          <a:bodyPr/>
          <a:lstStyle/>
          <a:p>
            <a:pPr eaLnBrk="1" hangingPunct="1">
              <a:defRPr/>
            </a:pPr>
            <a:r>
              <a:rPr lang="en-US" sz="4000" b="1" dirty="0" smtClean="0">
                <a:solidFill>
                  <a:srgbClr val="660066"/>
                </a:solidFill>
                <a:effectLst>
                  <a:outerShdw blurRad="38100" dist="38100" dir="2700000" algn="tl">
                    <a:srgbClr val="000000"/>
                  </a:outerShdw>
                </a:effectLst>
                <a:latin typeface="Arial" charset="0"/>
              </a:rPr>
              <a:t>Commercial Biological </a:t>
            </a:r>
            <a:br>
              <a:rPr lang="en-US" sz="4000" b="1" dirty="0" smtClean="0">
                <a:solidFill>
                  <a:srgbClr val="660066"/>
                </a:solidFill>
                <a:effectLst>
                  <a:outerShdw blurRad="38100" dist="38100" dir="2700000" algn="tl">
                    <a:srgbClr val="000000"/>
                  </a:outerShdw>
                </a:effectLst>
                <a:latin typeface="Arial" charset="0"/>
              </a:rPr>
            </a:br>
            <a:r>
              <a:rPr lang="en-US" sz="4000" b="1" dirty="0" smtClean="0">
                <a:solidFill>
                  <a:srgbClr val="660066"/>
                </a:solidFill>
                <a:effectLst>
                  <a:outerShdw blurRad="38100" dist="38100" dir="2700000" algn="tl">
                    <a:srgbClr val="000000"/>
                  </a:outerShdw>
                </a:effectLst>
                <a:latin typeface="Arial" charset="0"/>
              </a:rPr>
              <a:t>Control Needs</a:t>
            </a:r>
          </a:p>
        </p:txBody>
      </p:sp>
      <p:sp>
        <p:nvSpPr>
          <p:cNvPr id="28675" name="Rectangle 3"/>
          <p:cNvSpPr>
            <a:spLocks noGrp="1" noChangeArrowheads="1"/>
          </p:cNvSpPr>
          <p:nvPr>
            <p:ph type="body" sz="half" idx="1"/>
          </p:nvPr>
        </p:nvSpPr>
        <p:spPr>
          <a:xfrm>
            <a:off x="838200" y="1828800"/>
            <a:ext cx="7467600" cy="4648200"/>
          </a:xfrm>
          <a:solidFill>
            <a:schemeClr val="bg1"/>
          </a:solidFill>
          <a:ln w="28575">
            <a:solidFill>
              <a:srgbClr val="660066"/>
            </a:solidFill>
          </a:ln>
        </p:spPr>
        <p:txBody>
          <a:bodyPr/>
          <a:lstStyle/>
          <a:p>
            <a:pPr eaLnBrk="1" hangingPunct="1">
              <a:buClr>
                <a:srgbClr val="FF6600"/>
              </a:buClr>
              <a:buFont typeface="Wingdings" pitchFamily="2" charset="2"/>
              <a:buChar char="§"/>
            </a:pPr>
            <a:r>
              <a:rPr lang="en-US" sz="2800" dirty="0" smtClean="0">
                <a:solidFill>
                  <a:srgbClr val="000000"/>
                </a:solidFill>
                <a:latin typeface="Arial" charset="0"/>
              </a:rPr>
              <a:t>Expertise</a:t>
            </a:r>
          </a:p>
          <a:p>
            <a:pPr eaLnBrk="1" hangingPunct="1">
              <a:buClr>
                <a:srgbClr val="FF6600"/>
              </a:buClr>
              <a:buFont typeface="Wingdings" pitchFamily="2" charset="2"/>
              <a:buChar char="§"/>
            </a:pPr>
            <a:r>
              <a:rPr lang="en-US" sz="2800" dirty="0" smtClean="0">
                <a:solidFill>
                  <a:srgbClr val="000000"/>
                </a:solidFill>
                <a:latin typeface="Arial" charset="0"/>
              </a:rPr>
              <a:t>New Markets &amp; Products</a:t>
            </a:r>
          </a:p>
          <a:p>
            <a:pPr eaLnBrk="1" hangingPunct="1">
              <a:buClr>
                <a:srgbClr val="FF6600"/>
              </a:buClr>
              <a:buFont typeface="Wingdings" pitchFamily="2" charset="2"/>
              <a:buChar char="§"/>
            </a:pPr>
            <a:r>
              <a:rPr lang="en-US" sz="2800" dirty="0" smtClean="0">
                <a:solidFill>
                  <a:srgbClr val="000000"/>
                </a:solidFill>
                <a:latin typeface="Arial" charset="0"/>
              </a:rPr>
              <a:t>Science and Technology</a:t>
            </a:r>
          </a:p>
          <a:p>
            <a:pPr lvl="1" eaLnBrk="1" hangingPunct="1">
              <a:buClr>
                <a:srgbClr val="FF6600"/>
              </a:buClr>
              <a:buFont typeface="Arial" charset="0"/>
              <a:buChar char="•"/>
            </a:pPr>
            <a:r>
              <a:rPr lang="en-US" sz="2400" dirty="0" smtClean="0">
                <a:solidFill>
                  <a:srgbClr val="000000"/>
                </a:solidFill>
                <a:latin typeface="Arial" charset="0"/>
              </a:rPr>
              <a:t>Improved rearing and release methods</a:t>
            </a:r>
          </a:p>
          <a:p>
            <a:pPr lvl="1" eaLnBrk="1" hangingPunct="1">
              <a:buClr>
                <a:srgbClr val="FF6600"/>
              </a:buClr>
              <a:buFont typeface="Arial" charset="0"/>
              <a:buChar char="•"/>
            </a:pPr>
            <a:r>
              <a:rPr lang="en-US" sz="2400" dirty="0" smtClean="0">
                <a:solidFill>
                  <a:srgbClr val="000000"/>
                </a:solidFill>
                <a:latin typeface="Arial" charset="0"/>
              </a:rPr>
              <a:t>Field tests to determine efficacy</a:t>
            </a:r>
          </a:p>
          <a:p>
            <a:pPr lvl="1" eaLnBrk="1" hangingPunct="1">
              <a:buClr>
                <a:srgbClr val="FF6600"/>
              </a:buClr>
              <a:buFont typeface="Arial" charset="0"/>
              <a:buChar char="•"/>
            </a:pPr>
            <a:r>
              <a:rPr lang="en-US" sz="2400" dirty="0" smtClean="0">
                <a:solidFill>
                  <a:srgbClr val="000000"/>
                </a:solidFill>
                <a:latin typeface="Arial" charset="0"/>
              </a:rPr>
              <a:t>Compatibility with pesticides</a:t>
            </a:r>
          </a:p>
          <a:p>
            <a:pPr lvl="1" eaLnBrk="1" hangingPunct="1">
              <a:buClr>
                <a:srgbClr val="FF6600"/>
              </a:buClr>
              <a:buFont typeface="Arial" charset="0"/>
              <a:buChar char="•"/>
            </a:pPr>
            <a:r>
              <a:rPr lang="en-US" sz="2400" dirty="0" smtClean="0">
                <a:solidFill>
                  <a:srgbClr val="000000"/>
                </a:solidFill>
                <a:latin typeface="Arial" charset="0"/>
              </a:rPr>
              <a:t>Taxonomic support</a:t>
            </a:r>
          </a:p>
          <a:p>
            <a:pPr lvl="1" eaLnBrk="1" hangingPunct="1">
              <a:buClr>
                <a:srgbClr val="FF6600"/>
              </a:buClr>
              <a:buFont typeface="Arial" charset="0"/>
              <a:buChar char="•"/>
            </a:pPr>
            <a:r>
              <a:rPr lang="en-US" sz="2400" dirty="0" smtClean="0">
                <a:solidFill>
                  <a:srgbClr val="000000"/>
                </a:solidFill>
                <a:latin typeface="Arial" charset="0"/>
              </a:rPr>
              <a:t>Quality control and customer service</a:t>
            </a:r>
          </a:p>
          <a:p>
            <a:pPr eaLnBrk="1" hangingPunct="1">
              <a:buClr>
                <a:srgbClr val="FF6600"/>
              </a:buClr>
              <a:buFont typeface="Wingdings" pitchFamily="2" charset="2"/>
              <a:buChar char="§"/>
            </a:pPr>
            <a:r>
              <a:rPr lang="en-US" sz="2800" dirty="0" smtClean="0">
                <a:solidFill>
                  <a:srgbClr val="000000"/>
                </a:solidFill>
                <a:latin typeface="Arial" charset="0"/>
              </a:rPr>
              <a:t>Regulations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04800" y="76200"/>
            <a:ext cx="8534400" cy="1295400"/>
          </a:xfrm>
        </p:spPr>
        <p:txBody>
          <a:bodyPr/>
          <a:lstStyle/>
          <a:p>
            <a:pPr eaLnBrk="1" hangingPunct="1">
              <a:defRPr/>
            </a:pPr>
            <a:r>
              <a:rPr lang="en-US" sz="2800" b="1" dirty="0" smtClean="0"/>
              <a:t> </a:t>
            </a:r>
            <a:r>
              <a:rPr lang="en-US" sz="4000" b="1" dirty="0" smtClean="0">
                <a:solidFill>
                  <a:srgbClr val="660066"/>
                </a:solidFill>
                <a:effectLst>
                  <a:outerShdw blurRad="38100" dist="38100" dir="2700000" algn="tl">
                    <a:srgbClr val="000000"/>
                  </a:outerShdw>
                </a:effectLst>
                <a:latin typeface="Arial" charset="0"/>
              </a:rPr>
              <a:t>Major Commercial Natural Enemies</a:t>
            </a:r>
          </a:p>
        </p:txBody>
      </p:sp>
      <p:sp>
        <p:nvSpPr>
          <p:cNvPr id="16387" name="AutoShape 6" descr="e_floridanus08"/>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6388" name="Rectangle 7"/>
          <p:cNvSpPr>
            <a:spLocks noChangeArrowheads="1"/>
          </p:cNvSpPr>
          <p:nvPr/>
        </p:nvSpPr>
        <p:spPr bwMode="auto">
          <a:xfrm>
            <a:off x="0" y="2686050"/>
            <a:ext cx="9144000" cy="0"/>
          </a:xfrm>
          <a:prstGeom prst="rect">
            <a:avLst/>
          </a:prstGeom>
          <a:noFill/>
          <a:ln w="9525">
            <a:noFill/>
            <a:miter lim="800000"/>
            <a:headEnd/>
            <a:tailEnd/>
          </a:ln>
        </p:spPr>
        <p:txBody>
          <a:bodyPr>
            <a:spAutoFit/>
          </a:bodyPr>
          <a:lstStyle/>
          <a:p>
            <a:endParaRPr lang="en-US"/>
          </a:p>
        </p:txBody>
      </p:sp>
      <p:sp>
        <p:nvSpPr>
          <p:cNvPr id="16389" name="Rectangle 8"/>
          <p:cNvSpPr>
            <a:spLocks noChangeArrowheads="1"/>
          </p:cNvSpPr>
          <p:nvPr/>
        </p:nvSpPr>
        <p:spPr bwMode="auto">
          <a:xfrm>
            <a:off x="0" y="2686050"/>
            <a:ext cx="9144000" cy="0"/>
          </a:xfrm>
          <a:prstGeom prst="rect">
            <a:avLst/>
          </a:prstGeom>
          <a:noFill/>
          <a:ln w="9525">
            <a:noFill/>
            <a:miter lim="800000"/>
            <a:headEnd/>
            <a:tailEnd/>
          </a:ln>
        </p:spPr>
        <p:txBody>
          <a:bodyPr>
            <a:spAutoFit/>
          </a:bodyPr>
          <a:lstStyle/>
          <a:p>
            <a:endParaRPr lang="en-US"/>
          </a:p>
        </p:txBody>
      </p:sp>
      <p:sp>
        <p:nvSpPr>
          <p:cNvPr id="16390" name="Rectangle 12"/>
          <p:cNvSpPr>
            <a:spLocks noChangeArrowheads="1"/>
          </p:cNvSpPr>
          <p:nvPr/>
        </p:nvSpPr>
        <p:spPr bwMode="auto">
          <a:xfrm>
            <a:off x="0" y="2686050"/>
            <a:ext cx="9144000" cy="0"/>
          </a:xfrm>
          <a:prstGeom prst="rect">
            <a:avLst/>
          </a:prstGeom>
          <a:noFill/>
          <a:ln w="9525">
            <a:noFill/>
            <a:miter lim="800000"/>
            <a:headEnd/>
            <a:tailEnd/>
          </a:ln>
        </p:spPr>
        <p:txBody>
          <a:bodyPr>
            <a:spAutoFit/>
          </a:bodyPr>
          <a:lstStyle/>
          <a:p>
            <a:endParaRPr lang="en-US"/>
          </a:p>
        </p:txBody>
      </p:sp>
      <p:pic>
        <p:nvPicPr>
          <p:cNvPr id="16391" name="Picture 17" descr="e_floridanus08"/>
          <p:cNvPicPr>
            <a:picLocks noChangeAspect="1" noChangeArrowheads="1"/>
          </p:cNvPicPr>
          <p:nvPr/>
        </p:nvPicPr>
        <p:blipFill>
          <a:blip r:embed="rId2" cstate="print"/>
          <a:srcRect/>
          <a:stretch>
            <a:fillRect/>
          </a:stretch>
        </p:blipFill>
        <p:spPr bwMode="auto">
          <a:xfrm>
            <a:off x="1066800" y="1600200"/>
            <a:ext cx="2884488" cy="1905000"/>
          </a:xfrm>
          <a:prstGeom prst="rect">
            <a:avLst/>
          </a:prstGeom>
          <a:noFill/>
          <a:ln w="28575">
            <a:solidFill>
              <a:schemeClr val="bg1"/>
            </a:solidFill>
            <a:miter lim="800000"/>
            <a:headEnd/>
            <a:tailEnd/>
          </a:ln>
        </p:spPr>
      </p:pic>
      <p:pic>
        <p:nvPicPr>
          <p:cNvPr id="16392" name="Picture 20" descr="orius"/>
          <p:cNvPicPr>
            <a:picLocks noChangeAspect="1" noChangeArrowheads="1"/>
          </p:cNvPicPr>
          <p:nvPr/>
        </p:nvPicPr>
        <p:blipFill>
          <a:blip r:embed="rId3" cstate="print"/>
          <a:srcRect/>
          <a:stretch>
            <a:fillRect/>
          </a:stretch>
        </p:blipFill>
        <p:spPr bwMode="auto">
          <a:xfrm>
            <a:off x="5715000" y="4419600"/>
            <a:ext cx="2695575" cy="2122488"/>
          </a:xfrm>
          <a:prstGeom prst="rect">
            <a:avLst/>
          </a:prstGeom>
          <a:noFill/>
          <a:ln w="28575">
            <a:solidFill>
              <a:schemeClr val="bg1"/>
            </a:solidFill>
            <a:miter lim="800000"/>
            <a:headEnd/>
            <a:tailEnd/>
          </a:ln>
        </p:spPr>
      </p:pic>
      <p:pic>
        <p:nvPicPr>
          <p:cNvPr id="16393" name="Picture 7" descr="Fly_Parasite"/>
          <p:cNvPicPr>
            <a:picLocks noChangeAspect="1" noChangeArrowheads="1"/>
          </p:cNvPicPr>
          <p:nvPr/>
        </p:nvPicPr>
        <p:blipFill>
          <a:blip r:embed="rId4" cstate="print"/>
          <a:srcRect/>
          <a:stretch>
            <a:fillRect/>
          </a:stretch>
        </p:blipFill>
        <p:spPr bwMode="auto">
          <a:xfrm>
            <a:off x="4876800" y="1828800"/>
            <a:ext cx="3352800" cy="1982788"/>
          </a:xfrm>
          <a:prstGeom prst="rect">
            <a:avLst/>
          </a:prstGeom>
          <a:noFill/>
          <a:ln w="28575">
            <a:solidFill>
              <a:schemeClr val="bg1"/>
            </a:solidFill>
            <a:miter lim="800000"/>
            <a:headEnd/>
            <a:tailEnd/>
          </a:ln>
        </p:spPr>
      </p:pic>
      <p:pic>
        <p:nvPicPr>
          <p:cNvPr id="16394" name="Picture 23" descr="http://www.austinbug.com/colpics/hip-con2.jpg"/>
          <p:cNvPicPr>
            <a:picLocks noChangeAspect="1" noChangeArrowheads="1"/>
          </p:cNvPicPr>
          <p:nvPr/>
        </p:nvPicPr>
        <p:blipFill>
          <a:blip r:embed="rId5" cstate="print"/>
          <a:srcRect/>
          <a:stretch>
            <a:fillRect/>
          </a:stretch>
        </p:blipFill>
        <p:spPr bwMode="auto">
          <a:xfrm>
            <a:off x="381000" y="4114800"/>
            <a:ext cx="1905000" cy="2166938"/>
          </a:xfrm>
          <a:prstGeom prst="rect">
            <a:avLst/>
          </a:prstGeom>
          <a:noFill/>
          <a:ln w="28575">
            <a:solidFill>
              <a:srgbClr val="FFFFFF"/>
            </a:solidFill>
            <a:miter lim="800000"/>
            <a:headEnd/>
            <a:tailEnd/>
          </a:ln>
        </p:spPr>
      </p:pic>
      <p:pic>
        <p:nvPicPr>
          <p:cNvPr id="6169" name="Picture 25" descr="See full size image">
            <a:hlinkClick r:id="rId6"/>
          </p:cNvPr>
          <p:cNvPicPr>
            <a:picLocks noChangeAspect="1" noChangeArrowheads="1"/>
          </p:cNvPicPr>
          <p:nvPr/>
        </p:nvPicPr>
        <p:blipFill>
          <a:blip r:embed="rId7" cstate="print"/>
          <a:srcRect/>
          <a:stretch>
            <a:fillRect/>
          </a:stretch>
        </p:blipFill>
        <p:spPr bwMode="auto">
          <a:xfrm>
            <a:off x="3048000" y="4114800"/>
            <a:ext cx="1905000" cy="2381250"/>
          </a:xfrm>
          <a:prstGeom prst="rect">
            <a:avLst/>
          </a:prstGeom>
          <a:noFill/>
          <a:ln w="28575">
            <a:solidFill>
              <a:schemeClr val="accent3"/>
            </a:solid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181600" y="1000125"/>
            <a:ext cx="2895600" cy="2124075"/>
          </a:xfrm>
          <a:prstGeom prst="rect">
            <a:avLst/>
          </a:prstGeom>
          <a:solidFill>
            <a:srgbClr val="3333CC"/>
          </a:solidFill>
          <a:ln w="19050">
            <a:solidFill>
              <a:schemeClr val="tx1"/>
            </a:solidFill>
            <a:miter lim="800000"/>
            <a:headEnd/>
            <a:tailEnd/>
          </a:ln>
        </p:spPr>
        <p:txBody>
          <a:bodyPr>
            <a:spAutoFit/>
          </a:bodyPr>
          <a:lstStyle/>
          <a:p>
            <a:pPr algn="ctr">
              <a:spcBef>
                <a:spcPct val="50000"/>
              </a:spcBef>
            </a:pPr>
            <a:r>
              <a:rPr lang="en-US">
                <a:solidFill>
                  <a:schemeClr val="bg1"/>
                </a:solidFill>
                <a:latin typeface="Arial" charset="0"/>
                <a:cs typeface="Arial" charset="0"/>
              </a:rPr>
              <a:t>Resistant Crop</a:t>
            </a:r>
          </a:p>
          <a:p>
            <a:pPr>
              <a:spcBef>
                <a:spcPct val="50000"/>
              </a:spcBef>
              <a:buClr>
                <a:schemeClr val="bg1"/>
              </a:buClr>
              <a:buFontTx/>
              <a:buChar char="•"/>
            </a:pPr>
            <a:r>
              <a:rPr lang="en-US">
                <a:solidFill>
                  <a:schemeClr val="bg1"/>
                </a:solidFill>
                <a:latin typeface="Arial" charset="0"/>
                <a:cs typeface="Arial" charset="0"/>
              </a:rPr>
              <a:t> Competitors</a:t>
            </a:r>
          </a:p>
          <a:p>
            <a:pPr>
              <a:spcBef>
                <a:spcPct val="50000"/>
              </a:spcBef>
              <a:buClr>
                <a:schemeClr val="bg1"/>
              </a:buClr>
              <a:buFontTx/>
              <a:buChar char="•"/>
            </a:pPr>
            <a:r>
              <a:rPr lang="en-US">
                <a:solidFill>
                  <a:schemeClr val="bg1"/>
                </a:solidFill>
                <a:latin typeface="Arial" charset="0"/>
                <a:cs typeface="Arial" charset="0"/>
              </a:rPr>
              <a:t> Natural enemies</a:t>
            </a:r>
          </a:p>
          <a:p>
            <a:pPr>
              <a:spcBef>
                <a:spcPct val="50000"/>
              </a:spcBef>
              <a:buClr>
                <a:schemeClr val="bg1"/>
              </a:buClr>
              <a:buFontTx/>
              <a:buChar char="•"/>
            </a:pPr>
            <a:r>
              <a:rPr lang="en-US">
                <a:solidFill>
                  <a:schemeClr val="bg1"/>
                </a:solidFill>
                <a:latin typeface="Arial" charset="0"/>
                <a:cs typeface="Arial" charset="0"/>
              </a:rPr>
              <a:t> Resistant varieties</a:t>
            </a:r>
          </a:p>
        </p:txBody>
      </p:sp>
      <p:sp>
        <p:nvSpPr>
          <p:cNvPr id="22531" name="Text Box 5"/>
          <p:cNvSpPr txBox="1">
            <a:spLocks noChangeArrowheads="1"/>
          </p:cNvSpPr>
          <p:nvPr/>
        </p:nvSpPr>
        <p:spPr bwMode="auto">
          <a:xfrm>
            <a:off x="914400" y="2514600"/>
            <a:ext cx="2133600" cy="830263"/>
          </a:xfrm>
          <a:prstGeom prst="rect">
            <a:avLst/>
          </a:prstGeom>
          <a:solidFill>
            <a:srgbClr val="3333CC"/>
          </a:solidFill>
          <a:ln w="19050">
            <a:solidFill>
              <a:schemeClr val="tx1"/>
            </a:solidFill>
            <a:miter lim="800000"/>
            <a:headEnd/>
            <a:tailEnd/>
          </a:ln>
        </p:spPr>
        <p:txBody>
          <a:bodyPr>
            <a:spAutoFit/>
          </a:bodyPr>
          <a:lstStyle/>
          <a:p>
            <a:pPr algn="ctr">
              <a:spcBef>
                <a:spcPct val="50000"/>
              </a:spcBef>
            </a:pPr>
            <a:r>
              <a:rPr lang="en-US">
                <a:solidFill>
                  <a:schemeClr val="bg1"/>
                </a:solidFill>
              </a:rPr>
              <a:t> </a:t>
            </a:r>
            <a:r>
              <a:rPr lang="en-US">
                <a:solidFill>
                  <a:schemeClr val="bg1"/>
                </a:solidFill>
                <a:latin typeface="Arial" charset="0"/>
                <a:cs typeface="Arial" charset="0"/>
              </a:rPr>
              <a:t>Vulnerable Crop</a:t>
            </a:r>
          </a:p>
        </p:txBody>
      </p:sp>
      <p:sp>
        <p:nvSpPr>
          <p:cNvPr id="22532" name="Text Box 6"/>
          <p:cNvSpPr txBox="1">
            <a:spLocks noChangeArrowheads="1"/>
          </p:cNvSpPr>
          <p:nvPr/>
        </p:nvSpPr>
        <p:spPr bwMode="auto">
          <a:xfrm>
            <a:off x="1905000" y="914400"/>
            <a:ext cx="2514600" cy="461963"/>
          </a:xfrm>
          <a:prstGeom prst="rect">
            <a:avLst/>
          </a:prstGeom>
          <a:solidFill>
            <a:srgbClr val="3333CC"/>
          </a:solidFill>
          <a:ln w="19050">
            <a:solidFill>
              <a:schemeClr val="tx1"/>
            </a:solidFill>
            <a:miter lim="800000"/>
            <a:headEnd/>
            <a:tailEnd/>
          </a:ln>
        </p:spPr>
        <p:txBody>
          <a:bodyPr>
            <a:spAutoFit/>
          </a:bodyPr>
          <a:lstStyle/>
          <a:p>
            <a:pPr>
              <a:spcBef>
                <a:spcPct val="50000"/>
              </a:spcBef>
            </a:pPr>
            <a:r>
              <a:rPr lang="en-US">
                <a:solidFill>
                  <a:schemeClr val="bg1"/>
                </a:solidFill>
                <a:latin typeface="Arial" charset="0"/>
                <a:cs typeface="Arial" charset="0"/>
              </a:rPr>
              <a:t>   Invasive Pest</a:t>
            </a:r>
          </a:p>
        </p:txBody>
      </p:sp>
      <p:sp>
        <p:nvSpPr>
          <p:cNvPr id="22533" name="Line 7"/>
          <p:cNvSpPr>
            <a:spLocks noChangeShapeType="1"/>
          </p:cNvSpPr>
          <p:nvPr/>
        </p:nvSpPr>
        <p:spPr bwMode="auto">
          <a:xfrm flipH="1">
            <a:off x="2057400" y="1371600"/>
            <a:ext cx="457200" cy="990600"/>
          </a:xfrm>
          <a:prstGeom prst="line">
            <a:avLst/>
          </a:prstGeom>
          <a:noFill/>
          <a:ln w="19050">
            <a:solidFill>
              <a:schemeClr val="tx1"/>
            </a:solidFill>
            <a:round/>
            <a:headEnd/>
            <a:tailEnd type="triangle" w="med" len="med"/>
          </a:ln>
        </p:spPr>
        <p:txBody>
          <a:bodyPr/>
          <a:lstStyle/>
          <a:p>
            <a:endParaRPr lang="en-US"/>
          </a:p>
        </p:txBody>
      </p:sp>
      <p:sp>
        <p:nvSpPr>
          <p:cNvPr id="22534" name="Line 8"/>
          <p:cNvSpPr>
            <a:spLocks noChangeShapeType="1"/>
          </p:cNvSpPr>
          <p:nvPr/>
        </p:nvSpPr>
        <p:spPr bwMode="auto">
          <a:xfrm>
            <a:off x="3657600" y="1371600"/>
            <a:ext cx="1371600" cy="609600"/>
          </a:xfrm>
          <a:prstGeom prst="line">
            <a:avLst/>
          </a:prstGeom>
          <a:noFill/>
          <a:ln w="19050">
            <a:solidFill>
              <a:schemeClr val="tx1"/>
            </a:solidFill>
            <a:round/>
            <a:headEnd/>
            <a:tailEnd type="triangle" w="med" len="med"/>
          </a:ln>
        </p:spPr>
        <p:txBody>
          <a:bodyPr/>
          <a:lstStyle/>
          <a:p>
            <a:endParaRPr lang="en-US"/>
          </a:p>
        </p:txBody>
      </p:sp>
      <p:sp>
        <p:nvSpPr>
          <p:cNvPr id="22535" name="Line 9"/>
          <p:cNvSpPr>
            <a:spLocks noChangeShapeType="1"/>
          </p:cNvSpPr>
          <p:nvPr/>
        </p:nvSpPr>
        <p:spPr bwMode="auto">
          <a:xfrm>
            <a:off x="1981200" y="3352800"/>
            <a:ext cx="0" cy="1066800"/>
          </a:xfrm>
          <a:prstGeom prst="line">
            <a:avLst/>
          </a:prstGeom>
          <a:noFill/>
          <a:ln w="19050">
            <a:solidFill>
              <a:schemeClr val="tx1"/>
            </a:solidFill>
            <a:round/>
            <a:headEnd/>
            <a:tailEnd type="triangle" w="med" len="med"/>
          </a:ln>
        </p:spPr>
        <p:txBody>
          <a:bodyPr/>
          <a:lstStyle/>
          <a:p>
            <a:endParaRPr lang="en-US"/>
          </a:p>
        </p:txBody>
      </p:sp>
      <p:sp>
        <p:nvSpPr>
          <p:cNvPr id="22536" name="Line 10"/>
          <p:cNvSpPr>
            <a:spLocks noChangeShapeType="1"/>
          </p:cNvSpPr>
          <p:nvPr/>
        </p:nvSpPr>
        <p:spPr bwMode="auto">
          <a:xfrm>
            <a:off x="6629400" y="3124200"/>
            <a:ext cx="0" cy="304800"/>
          </a:xfrm>
          <a:prstGeom prst="line">
            <a:avLst/>
          </a:prstGeom>
          <a:noFill/>
          <a:ln w="19050">
            <a:solidFill>
              <a:schemeClr val="tx1"/>
            </a:solidFill>
            <a:round/>
            <a:headEnd/>
            <a:tailEnd type="triangle" w="med" len="med"/>
          </a:ln>
        </p:spPr>
        <p:txBody>
          <a:bodyPr/>
          <a:lstStyle/>
          <a:p>
            <a:endParaRPr lang="en-US"/>
          </a:p>
        </p:txBody>
      </p:sp>
      <p:sp>
        <p:nvSpPr>
          <p:cNvPr id="22537" name="Rectangle 11"/>
          <p:cNvSpPr>
            <a:spLocks noChangeArrowheads="1"/>
          </p:cNvSpPr>
          <p:nvPr/>
        </p:nvSpPr>
        <p:spPr bwMode="auto">
          <a:xfrm>
            <a:off x="4572000" y="3505200"/>
            <a:ext cx="4191000" cy="3046413"/>
          </a:xfrm>
          <a:prstGeom prst="rect">
            <a:avLst/>
          </a:prstGeom>
          <a:solidFill>
            <a:schemeClr val="bg1"/>
          </a:solidFill>
          <a:ln w="19050">
            <a:solidFill>
              <a:schemeClr val="tx1"/>
            </a:solidFill>
            <a:miter lim="800000"/>
            <a:headEnd/>
            <a:tailEnd/>
          </a:ln>
        </p:spPr>
        <p:txBody>
          <a:bodyPr>
            <a:spAutoFit/>
          </a:bodyPr>
          <a:lstStyle/>
          <a:p>
            <a:r>
              <a:rPr lang="en-US">
                <a:latin typeface="Arial" charset="0"/>
                <a:cs typeface="Arial" charset="0"/>
              </a:rPr>
              <a:t>Integrated pest management program:</a:t>
            </a:r>
            <a:r>
              <a:rPr lang="en-US">
                <a:solidFill>
                  <a:schemeClr val="bg1"/>
                </a:solidFill>
                <a:latin typeface="Arial" charset="0"/>
                <a:cs typeface="Arial" charset="0"/>
              </a:rPr>
              <a:t> </a:t>
            </a:r>
          </a:p>
          <a:p>
            <a:pPr>
              <a:buFont typeface="Arial" charset="0"/>
              <a:buChar char="•"/>
            </a:pPr>
            <a:r>
              <a:rPr lang="en-US" sz="2000"/>
              <a:t> </a:t>
            </a:r>
            <a:r>
              <a:rPr lang="en-US">
                <a:latin typeface="Arial" charset="0"/>
                <a:cs typeface="Arial" charset="0"/>
              </a:rPr>
              <a:t>Cultural practices</a:t>
            </a:r>
          </a:p>
          <a:p>
            <a:pPr>
              <a:buFont typeface="Arial" charset="0"/>
              <a:buChar char="•"/>
            </a:pPr>
            <a:r>
              <a:rPr lang="en-US">
                <a:latin typeface="Arial" charset="0"/>
                <a:cs typeface="Arial" charset="0"/>
              </a:rPr>
              <a:t> Scouting, ID of pests &amp; NEs</a:t>
            </a:r>
          </a:p>
          <a:p>
            <a:pPr>
              <a:buFont typeface="Arial" charset="0"/>
              <a:buChar char="•"/>
            </a:pPr>
            <a:r>
              <a:rPr lang="en-US">
                <a:latin typeface="Arial" charset="0"/>
                <a:cs typeface="Arial" charset="0"/>
              </a:rPr>
              <a:t> Conservation of NEs</a:t>
            </a:r>
          </a:p>
          <a:p>
            <a:pPr>
              <a:buFont typeface="Arial" charset="0"/>
              <a:buChar char="•"/>
            </a:pPr>
            <a:r>
              <a:rPr lang="en-US">
                <a:latin typeface="Arial" charset="0"/>
                <a:cs typeface="Arial" charset="0"/>
              </a:rPr>
              <a:t> Augmentation of NEs</a:t>
            </a:r>
          </a:p>
          <a:p>
            <a:pPr>
              <a:buFont typeface="Arial" charset="0"/>
              <a:buChar char="•"/>
            </a:pPr>
            <a:r>
              <a:rPr lang="en-US">
                <a:latin typeface="Arial" charset="0"/>
                <a:cs typeface="Arial" charset="0"/>
              </a:rPr>
              <a:t> Reduced-risk insecticides</a:t>
            </a:r>
          </a:p>
          <a:p>
            <a:pPr>
              <a:buFont typeface="Arial" charset="0"/>
              <a:buChar char="•"/>
            </a:pPr>
            <a:r>
              <a:rPr lang="en-US">
                <a:latin typeface="Arial" charset="0"/>
                <a:cs typeface="Arial" charset="0"/>
              </a:rPr>
              <a:t> Resistance management</a:t>
            </a:r>
            <a:r>
              <a:rPr lang="en-US" sz="2000">
                <a:solidFill>
                  <a:srgbClr val="3333CC"/>
                </a:solidFill>
                <a:latin typeface="Arial" charset="0"/>
                <a:cs typeface="Arial" charset="0"/>
              </a:rPr>
              <a:t> </a:t>
            </a:r>
          </a:p>
        </p:txBody>
      </p:sp>
      <p:sp>
        <p:nvSpPr>
          <p:cNvPr id="22538" name="Text Box 12"/>
          <p:cNvSpPr txBox="1">
            <a:spLocks noChangeArrowheads="1"/>
          </p:cNvSpPr>
          <p:nvPr/>
        </p:nvSpPr>
        <p:spPr bwMode="auto">
          <a:xfrm>
            <a:off x="304800" y="4572000"/>
            <a:ext cx="3836948" cy="1938992"/>
          </a:xfrm>
          <a:prstGeom prst="rect">
            <a:avLst/>
          </a:prstGeom>
          <a:solidFill>
            <a:schemeClr val="bg1"/>
          </a:solidFill>
          <a:ln w="19050">
            <a:solidFill>
              <a:schemeClr val="tx1"/>
            </a:solidFill>
            <a:miter lim="800000"/>
            <a:headEnd/>
            <a:tailEnd/>
          </a:ln>
        </p:spPr>
        <p:txBody>
          <a:bodyPr wrap="none">
            <a:spAutoFit/>
          </a:bodyPr>
          <a:lstStyle/>
          <a:p>
            <a:r>
              <a:rPr lang="en-US" dirty="0">
                <a:latin typeface="Arial" charset="0"/>
                <a:cs typeface="Arial" charset="0"/>
              </a:rPr>
              <a:t>Pesticide program:</a:t>
            </a:r>
          </a:p>
          <a:p>
            <a:pPr>
              <a:buClr>
                <a:schemeClr val="tx1"/>
              </a:buClr>
              <a:buFontTx/>
              <a:buChar char="•"/>
            </a:pPr>
            <a:r>
              <a:rPr lang="en-US" dirty="0" smtClean="0">
                <a:solidFill>
                  <a:srgbClr val="3333CC"/>
                </a:solidFill>
                <a:latin typeface="Arial" charset="0"/>
                <a:cs typeface="Arial" charset="0"/>
              </a:rPr>
              <a:t> </a:t>
            </a:r>
            <a:r>
              <a:rPr lang="en-US" dirty="0" smtClean="0">
                <a:latin typeface="Arial" charset="0"/>
                <a:cs typeface="Arial" charset="0"/>
              </a:rPr>
              <a:t>New insecticides</a:t>
            </a:r>
          </a:p>
          <a:p>
            <a:pPr>
              <a:buClr>
                <a:schemeClr val="tx1"/>
              </a:buClr>
              <a:buFontTx/>
              <a:buChar char="•"/>
            </a:pPr>
            <a:r>
              <a:rPr lang="en-US" dirty="0" smtClean="0">
                <a:latin typeface="Arial" charset="0"/>
                <a:cs typeface="Arial" charset="0"/>
              </a:rPr>
              <a:t> New formulations</a:t>
            </a:r>
            <a:r>
              <a:rPr lang="en-US" dirty="0" smtClean="0">
                <a:latin typeface="Arial" charset="0"/>
                <a:cs typeface="Arial" charset="0"/>
              </a:rPr>
              <a:t> </a:t>
            </a:r>
          </a:p>
          <a:p>
            <a:pPr>
              <a:buClr>
                <a:schemeClr val="tx1"/>
              </a:buClr>
              <a:buFontTx/>
              <a:buChar char="•"/>
            </a:pPr>
            <a:r>
              <a:rPr lang="en-US" dirty="0" smtClean="0">
                <a:latin typeface="Arial" charset="0"/>
                <a:cs typeface="Arial" charset="0"/>
              </a:rPr>
              <a:t> New Application </a:t>
            </a:r>
            <a:r>
              <a:rPr lang="en-US" dirty="0">
                <a:latin typeface="Arial" charset="0"/>
                <a:cs typeface="Arial" charset="0"/>
              </a:rPr>
              <a:t>methods</a:t>
            </a:r>
          </a:p>
          <a:p>
            <a:pPr>
              <a:buClr>
                <a:schemeClr val="tx1"/>
              </a:buClr>
              <a:buFontTx/>
              <a:buChar char="•"/>
            </a:pPr>
            <a:r>
              <a:rPr lang="en-US" dirty="0">
                <a:latin typeface="Arial" charset="0"/>
                <a:cs typeface="Arial" charset="0"/>
              </a:rPr>
              <a:t> Resistance management</a:t>
            </a:r>
          </a:p>
        </p:txBody>
      </p:sp>
      <p:sp>
        <p:nvSpPr>
          <p:cNvPr id="11275" name="Text Box 14"/>
          <p:cNvSpPr txBox="1">
            <a:spLocks noChangeArrowheads="1"/>
          </p:cNvSpPr>
          <p:nvPr/>
        </p:nvSpPr>
        <p:spPr bwMode="auto">
          <a:xfrm>
            <a:off x="2743200" y="53975"/>
            <a:ext cx="3657600" cy="708025"/>
          </a:xfrm>
          <a:prstGeom prst="rect">
            <a:avLst/>
          </a:prstGeom>
          <a:noFill/>
          <a:ln w="9525">
            <a:noFill/>
            <a:miter lim="800000"/>
            <a:headEnd/>
            <a:tailEnd/>
          </a:ln>
        </p:spPr>
        <p:txBody>
          <a:bodyPr>
            <a:spAutoFit/>
          </a:bodyPr>
          <a:lstStyle/>
          <a:p>
            <a:pPr>
              <a:spcBef>
                <a:spcPct val="50000"/>
              </a:spcBef>
              <a:defRPr/>
            </a:pPr>
            <a:r>
              <a:rPr lang="en-US" sz="4000" b="1" dirty="0">
                <a:solidFill>
                  <a:srgbClr val="660066"/>
                </a:solidFill>
                <a:effectLst>
                  <a:outerShdw blurRad="38100" dist="38100" dir="2700000" algn="tl">
                    <a:srgbClr val="000000">
                      <a:alpha val="43137"/>
                    </a:srgbClr>
                  </a:outerShdw>
                </a:effectLst>
                <a:latin typeface="Arial" pitchFamily="34" charset="0"/>
                <a:cs typeface="Arial" pitchFamily="34" charset="0"/>
              </a:rPr>
              <a:t>IPM Transition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303213"/>
            <a:ext cx="5486400" cy="990600"/>
          </a:xfrm>
        </p:spPr>
        <p:txBody>
          <a:bodyPr/>
          <a:lstStyle/>
          <a:p>
            <a:r>
              <a:rPr lang="en-US" sz="4000" b="1" dirty="0">
                <a:solidFill>
                  <a:srgbClr val="660066"/>
                </a:solidFill>
                <a:effectLst>
                  <a:outerShdw blurRad="38100" dist="38100" dir="2700000" algn="tl">
                    <a:srgbClr val="000000"/>
                  </a:outerShdw>
                </a:effectLst>
                <a:latin typeface="Arial" pitchFamily="34" charset="0"/>
                <a:cs typeface="Arial" pitchFamily="34" charset="0"/>
              </a:rPr>
              <a:t>What is IPM?</a:t>
            </a:r>
          </a:p>
        </p:txBody>
      </p:sp>
      <p:sp>
        <p:nvSpPr>
          <p:cNvPr id="60419" name="Rectangle 3"/>
          <p:cNvSpPr>
            <a:spLocks noGrp="1" noChangeArrowheads="1"/>
          </p:cNvSpPr>
          <p:nvPr>
            <p:ph type="body" idx="1"/>
          </p:nvPr>
        </p:nvSpPr>
        <p:spPr>
          <a:xfrm>
            <a:off x="762000" y="1676401"/>
            <a:ext cx="7942262" cy="3962399"/>
          </a:xfrm>
          <a:solidFill>
            <a:schemeClr val="tx1"/>
          </a:solidFill>
          <a:ln w="28575">
            <a:solidFill>
              <a:srgbClr val="660066"/>
            </a:solidFill>
          </a:ln>
        </p:spPr>
        <p:txBody>
          <a:bodyPr/>
          <a:lstStyle/>
          <a:p>
            <a:pPr>
              <a:lnSpc>
                <a:spcPct val="90000"/>
              </a:lnSpc>
              <a:spcBef>
                <a:spcPts val="500"/>
              </a:spcBef>
              <a:spcAft>
                <a:spcPts val="500"/>
              </a:spcAft>
              <a:buClr>
                <a:srgbClr val="FF3300"/>
              </a:buClr>
              <a:buFont typeface="Wingdings" pitchFamily="2" charset="2"/>
              <a:buChar char="§"/>
            </a:pPr>
            <a:r>
              <a:rPr lang="en-US" dirty="0">
                <a:solidFill>
                  <a:srgbClr val="000000"/>
                </a:solidFill>
                <a:effectLst/>
              </a:rPr>
              <a:t>IPM is the </a:t>
            </a:r>
            <a:r>
              <a:rPr lang="en-US" dirty="0">
                <a:solidFill>
                  <a:schemeClr val="accent5">
                    <a:lumMod val="50000"/>
                  </a:schemeClr>
                </a:solidFill>
                <a:effectLst/>
              </a:rPr>
              <a:t>coordinated</a:t>
            </a:r>
            <a:r>
              <a:rPr lang="en-US" dirty="0">
                <a:solidFill>
                  <a:srgbClr val="FFFF66"/>
                </a:solidFill>
                <a:effectLst/>
              </a:rPr>
              <a:t> </a:t>
            </a:r>
            <a:r>
              <a:rPr lang="en-US" dirty="0">
                <a:solidFill>
                  <a:srgbClr val="000000"/>
                </a:solidFill>
                <a:effectLst/>
              </a:rPr>
              <a:t>use of pest </a:t>
            </a:r>
            <a:r>
              <a:rPr lang="en-US" dirty="0" smtClean="0">
                <a:solidFill>
                  <a:srgbClr val="000000"/>
                </a:solidFill>
                <a:effectLst/>
              </a:rPr>
              <a:t>and </a:t>
            </a:r>
            <a:r>
              <a:rPr lang="en-US" dirty="0">
                <a:solidFill>
                  <a:srgbClr val="000000"/>
                </a:solidFill>
                <a:effectLst/>
              </a:rPr>
              <a:t>environmental</a:t>
            </a:r>
            <a:r>
              <a:rPr lang="en-US" dirty="0">
                <a:solidFill>
                  <a:schemeClr val="bg2"/>
                </a:solidFill>
                <a:effectLst/>
              </a:rPr>
              <a:t> </a:t>
            </a:r>
            <a:r>
              <a:rPr lang="en-US" dirty="0">
                <a:solidFill>
                  <a:schemeClr val="accent5">
                    <a:lumMod val="50000"/>
                  </a:schemeClr>
                </a:solidFill>
                <a:effectLst/>
              </a:rPr>
              <a:t>information</a:t>
            </a:r>
            <a:r>
              <a:rPr lang="en-US" dirty="0">
                <a:solidFill>
                  <a:srgbClr val="FFFF66"/>
                </a:solidFill>
                <a:effectLst/>
              </a:rPr>
              <a:t> </a:t>
            </a:r>
            <a:r>
              <a:rPr lang="en-US" dirty="0">
                <a:solidFill>
                  <a:srgbClr val="000000"/>
                </a:solidFill>
                <a:effectLst/>
              </a:rPr>
              <a:t>and</a:t>
            </a:r>
            <a:r>
              <a:rPr lang="en-US" dirty="0">
                <a:solidFill>
                  <a:schemeClr val="bg2"/>
                </a:solidFill>
                <a:effectLst/>
              </a:rPr>
              <a:t> </a:t>
            </a:r>
            <a:r>
              <a:rPr lang="en-US" dirty="0">
                <a:solidFill>
                  <a:schemeClr val="accent5">
                    <a:lumMod val="50000"/>
                  </a:schemeClr>
                </a:solidFill>
                <a:effectLst/>
              </a:rPr>
              <a:t>available</a:t>
            </a:r>
            <a:r>
              <a:rPr lang="en-US" dirty="0">
                <a:solidFill>
                  <a:srgbClr val="00FF00"/>
                </a:solidFill>
                <a:effectLst/>
              </a:rPr>
              <a:t> </a:t>
            </a:r>
            <a:r>
              <a:rPr lang="en-US" dirty="0">
                <a:solidFill>
                  <a:schemeClr val="bg1"/>
                </a:solidFill>
                <a:effectLst/>
              </a:rPr>
              <a:t>pest control</a:t>
            </a:r>
            <a:r>
              <a:rPr lang="en-US" dirty="0">
                <a:solidFill>
                  <a:srgbClr val="00FF00"/>
                </a:solidFill>
                <a:effectLst/>
              </a:rPr>
              <a:t> </a:t>
            </a:r>
            <a:r>
              <a:rPr lang="en-US" dirty="0">
                <a:solidFill>
                  <a:schemeClr val="accent5">
                    <a:lumMod val="50000"/>
                  </a:schemeClr>
                </a:solidFill>
                <a:effectLst/>
              </a:rPr>
              <a:t>methods</a:t>
            </a:r>
            <a:r>
              <a:rPr lang="en-US" dirty="0" smtClean="0">
                <a:solidFill>
                  <a:schemeClr val="bg1"/>
                </a:solidFill>
                <a:effectLst/>
              </a:rPr>
              <a:t>…</a:t>
            </a:r>
            <a:endParaRPr lang="en-US" dirty="0">
              <a:solidFill>
                <a:schemeClr val="bg1"/>
              </a:solidFill>
              <a:effectLst/>
            </a:endParaRPr>
          </a:p>
          <a:p>
            <a:pPr>
              <a:lnSpc>
                <a:spcPct val="90000"/>
              </a:lnSpc>
              <a:spcBef>
                <a:spcPts val="500"/>
              </a:spcBef>
              <a:spcAft>
                <a:spcPts val="500"/>
              </a:spcAft>
              <a:buClr>
                <a:srgbClr val="FF3300"/>
              </a:buClr>
              <a:buFont typeface="Wingdings" pitchFamily="2" charset="2"/>
              <a:buChar char="§"/>
            </a:pPr>
            <a:r>
              <a:rPr lang="en-US" dirty="0">
                <a:solidFill>
                  <a:srgbClr val="000000"/>
                </a:solidFill>
                <a:effectLst/>
              </a:rPr>
              <a:t>to</a:t>
            </a:r>
            <a:r>
              <a:rPr lang="en-US" dirty="0">
                <a:solidFill>
                  <a:schemeClr val="bg2"/>
                </a:solidFill>
                <a:effectLst/>
              </a:rPr>
              <a:t> </a:t>
            </a:r>
            <a:r>
              <a:rPr lang="en-US" dirty="0">
                <a:solidFill>
                  <a:schemeClr val="accent5">
                    <a:lumMod val="50000"/>
                  </a:schemeClr>
                </a:solidFill>
                <a:effectLst/>
              </a:rPr>
              <a:t>prevent</a:t>
            </a:r>
            <a:r>
              <a:rPr lang="en-US" dirty="0">
                <a:solidFill>
                  <a:srgbClr val="FFFF00"/>
                </a:solidFill>
                <a:effectLst/>
              </a:rPr>
              <a:t> </a:t>
            </a:r>
            <a:r>
              <a:rPr lang="en-US" dirty="0">
                <a:solidFill>
                  <a:srgbClr val="000000"/>
                </a:solidFill>
                <a:effectLst/>
              </a:rPr>
              <a:t>unacceptable</a:t>
            </a:r>
            <a:r>
              <a:rPr lang="en-US" dirty="0">
                <a:solidFill>
                  <a:schemeClr val="bg2"/>
                </a:solidFill>
                <a:effectLst/>
              </a:rPr>
              <a:t> </a:t>
            </a:r>
            <a:r>
              <a:rPr lang="en-US" dirty="0">
                <a:solidFill>
                  <a:schemeClr val="accent5">
                    <a:lumMod val="50000"/>
                  </a:schemeClr>
                </a:solidFill>
                <a:effectLst/>
              </a:rPr>
              <a:t>levels</a:t>
            </a:r>
            <a:r>
              <a:rPr lang="en-US" dirty="0">
                <a:solidFill>
                  <a:srgbClr val="FFFF00"/>
                </a:solidFill>
                <a:effectLst/>
              </a:rPr>
              <a:t> </a:t>
            </a:r>
            <a:r>
              <a:rPr lang="en-US" dirty="0">
                <a:solidFill>
                  <a:srgbClr val="000000"/>
                </a:solidFill>
                <a:effectLst/>
              </a:rPr>
              <a:t>of pest damage by the most </a:t>
            </a:r>
            <a:r>
              <a:rPr lang="en-US" dirty="0">
                <a:solidFill>
                  <a:schemeClr val="accent5">
                    <a:lumMod val="50000"/>
                  </a:schemeClr>
                </a:solidFill>
                <a:effectLst/>
              </a:rPr>
              <a:t>economical</a:t>
            </a:r>
            <a:r>
              <a:rPr lang="en-US" dirty="0">
                <a:solidFill>
                  <a:srgbClr val="FFFF00"/>
                </a:solidFill>
                <a:effectLst/>
              </a:rPr>
              <a:t> </a:t>
            </a:r>
            <a:r>
              <a:rPr lang="en-US" dirty="0">
                <a:solidFill>
                  <a:srgbClr val="000000"/>
                </a:solidFill>
                <a:effectLst/>
              </a:rPr>
              <a:t>means</a:t>
            </a:r>
            <a:r>
              <a:rPr lang="en-US" dirty="0" smtClean="0">
                <a:solidFill>
                  <a:srgbClr val="000000"/>
                </a:solidFill>
                <a:effectLst/>
              </a:rPr>
              <a:t>…</a:t>
            </a:r>
            <a:endParaRPr lang="en-US" dirty="0">
              <a:solidFill>
                <a:srgbClr val="000000"/>
              </a:solidFill>
              <a:effectLst/>
            </a:endParaRPr>
          </a:p>
          <a:p>
            <a:pPr>
              <a:lnSpc>
                <a:spcPct val="90000"/>
              </a:lnSpc>
              <a:spcBef>
                <a:spcPts val="500"/>
              </a:spcBef>
              <a:spcAft>
                <a:spcPts val="500"/>
              </a:spcAft>
              <a:buClr>
                <a:srgbClr val="FF3300"/>
              </a:buClr>
              <a:buFont typeface="Wingdings" pitchFamily="2" charset="2"/>
              <a:buChar char="§"/>
            </a:pPr>
            <a:r>
              <a:rPr lang="en-US" dirty="0">
                <a:solidFill>
                  <a:srgbClr val="000000"/>
                </a:solidFill>
                <a:effectLst/>
              </a:rPr>
              <a:t>with the </a:t>
            </a:r>
            <a:r>
              <a:rPr lang="en-US" dirty="0">
                <a:solidFill>
                  <a:schemeClr val="accent5">
                    <a:lumMod val="50000"/>
                  </a:schemeClr>
                </a:solidFill>
                <a:effectLst/>
              </a:rPr>
              <a:t>least possible hazard </a:t>
            </a:r>
            <a:r>
              <a:rPr lang="en-US" dirty="0">
                <a:solidFill>
                  <a:srgbClr val="000000"/>
                </a:solidFill>
                <a:effectLst/>
              </a:rPr>
              <a:t>to people, property and the environment.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457200" y="533400"/>
            <a:ext cx="3429000" cy="1022350"/>
          </a:xfrm>
          <a:prstGeom prst="rect">
            <a:avLst/>
          </a:prstGeom>
          <a:noFill/>
          <a:ln w="9525">
            <a:noFill/>
            <a:miter lim="800000"/>
            <a:headEnd/>
            <a:tailEnd/>
          </a:ln>
          <a:effectLst/>
        </p:spPr>
        <p:txBody>
          <a:bodyPr>
            <a:spAutoFit/>
          </a:bodyPr>
          <a:lstStyle/>
          <a:p>
            <a:pPr eaLnBrk="0" hangingPunct="0">
              <a:spcBef>
                <a:spcPct val="50000"/>
              </a:spcBef>
            </a:pPr>
            <a:endParaRPr lang="en-US" sz="2400">
              <a:latin typeface="Stone Sans ITC TT-Bold" charset="0"/>
            </a:endParaRPr>
          </a:p>
          <a:p>
            <a:pPr eaLnBrk="0" hangingPunct="0">
              <a:spcBef>
                <a:spcPct val="50000"/>
              </a:spcBef>
            </a:pPr>
            <a:endParaRPr lang="en-US" sz="2400">
              <a:latin typeface="Times" pitchFamily="18" charset="0"/>
            </a:endParaRPr>
          </a:p>
        </p:txBody>
      </p:sp>
      <p:sp>
        <p:nvSpPr>
          <p:cNvPr id="17419" name="Line 11"/>
          <p:cNvSpPr>
            <a:spLocks noChangeShapeType="1"/>
          </p:cNvSpPr>
          <p:nvPr/>
        </p:nvSpPr>
        <p:spPr bwMode="auto">
          <a:xfrm>
            <a:off x="1066800" y="2209800"/>
            <a:ext cx="0" cy="0"/>
          </a:xfrm>
          <a:prstGeom prst="line">
            <a:avLst/>
          </a:prstGeom>
          <a:noFill/>
          <a:ln w="9525">
            <a:solidFill>
              <a:schemeClr val="tx1"/>
            </a:solidFill>
            <a:round/>
            <a:headEnd/>
            <a:tailEnd/>
          </a:ln>
          <a:effectLst/>
        </p:spPr>
        <p:txBody>
          <a:bodyPr wrap="none" anchor="ctr"/>
          <a:lstStyle/>
          <a:p>
            <a:endParaRPr lang="en-US"/>
          </a:p>
        </p:txBody>
      </p:sp>
      <p:sp>
        <p:nvSpPr>
          <p:cNvPr id="17420" name="AutoShape 12"/>
          <p:cNvSpPr>
            <a:spLocks noChangeArrowheads="1"/>
          </p:cNvSpPr>
          <p:nvPr/>
        </p:nvSpPr>
        <p:spPr bwMode="auto">
          <a:xfrm>
            <a:off x="381000" y="609600"/>
            <a:ext cx="762000" cy="5105400"/>
          </a:xfrm>
          <a:prstGeom prst="downArrow">
            <a:avLst>
              <a:gd name="adj1" fmla="val 50000"/>
              <a:gd name="adj2" fmla="val 167500"/>
            </a:avLst>
          </a:prstGeom>
          <a:solidFill>
            <a:srgbClr val="FFFF00"/>
          </a:solidFill>
          <a:ln w="9525">
            <a:noFill/>
            <a:miter lim="800000"/>
            <a:headEnd/>
            <a:tailEnd/>
          </a:ln>
          <a:effectLst/>
        </p:spPr>
        <p:txBody>
          <a:bodyPr wrap="none" anchor="ctr"/>
          <a:lstStyle/>
          <a:p>
            <a:endParaRPr lang="en-US"/>
          </a:p>
        </p:txBody>
      </p:sp>
      <p:sp>
        <p:nvSpPr>
          <p:cNvPr id="17421" name="Text Box 13"/>
          <p:cNvSpPr txBox="1">
            <a:spLocks noChangeArrowheads="1"/>
          </p:cNvSpPr>
          <p:nvPr/>
        </p:nvSpPr>
        <p:spPr bwMode="auto">
          <a:xfrm>
            <a:off x="1524000" y="990600"/>
            <a:ext cx="3352800" cy="4154984"/>
          </a:xfrm>
          <a:prstGeom prst="rect">
            <a:avLst/>
          </a:prstGeom>
          <a:noFill/>
          <a:ln w="9525">
            <a:noFill/>
            <a:miter lim="800000"/>
            <a:headEnd/>
            <a:tailEnd/>
          </a:ln>
          <a:effectLst/>
        </p:spPr>
        <p:txBody>
          <a:bodyPr>
            <a:spAutoFit/>
          </a:bodyPr>
          <a:lstStyle/>
          <a:p>
            <a:pPr marL="233363" indent="-233363" eaLnBrk="0" hangingPunct="0">
              <a:spcBef>
                <a:spcPct val="50000"/>
              </a:spcBef>
            </a:pPr>
            <a:r>
              <a:rPr lang="en-US" sz="2400" dirty="0">
                <a:solidFill>
                  <a:schemeClr val="accent4">
                    <a:lumMod val="10000"/>
                  </a:schemeClr>
                </a:solidFill>
                <a:latin typeface="Arial" pitchFamily="34" charset="0"/>
                <a:cs typeface="Arial" pitchFamily="34" charset="0"/>
              </a:rPr>
              <a:t>REDUCE RISK…</a:t>
            </a:r>
          </a:p>
          <a:p>
            <a:pPr marL="233363" indent="-233363" eaLnBrk="0" hangingPunct="0">
              <a:spcBef>
                <a:spcPct val="50000"/>
              </a:spcBef>
              <a:buFontTx/>
              <a:buChar char="•"/>
            </a:pPr>
            <a:r>
              <a:rPr lang="en-US" sz="2400" dirty="0">
                <a:solidFill>
                  <a:schemeClr val="accent4">
                    <a:lumMod val="10000"/>
                  </a:schemeClr>
                </a:solidFill>
                <a:latin typeface="Arial" pitchFamily="34" charset="0"/>
                <a:cs typeface="Arial" pitchFamily="34" charset="0"/>
              </a:rPr>
              <a:t>Pest outbreaks &amp;   disease epidemics </a:t>
            </a:r>
          </a:p>
          <a:p>
            <a:pPr marL="233363" indent="-233363" eaLnBrk="0" hangingPunct="0">
              <a:spcBef>
                <a:spcPct val="50000"/>
              </a:spcBef>
              <a:buFontTx/>
              <a:buChar char="•"/>
            </a:pPr>
            <a:r>
              <a:rPr lang="en-US" sz="2400" dirty="0">
                <a:solidFill>
                  <a:schemeClr val="accent4">
                    <a:lumMod val="10000"/>
                  </a:schemeClr>
                </a:solidFill>
                <a:latin typeface="Arial" pitchFamily="34" charset="0"/>
                <a:cs typeface="Arial" pitchFamily="34" charset="0"/>
              </a:rPr>
              <a:t>Environmental contamination</a:t>
            </a:r>
          </a:p>
          <a:p>
            <a:pPr marL="233363" indent="-233363" eaLnBrk="0" hangingPunct="0">
              <a:spcBef>
                <a:spcPct val="50000"/>
              </a:spcBef>
              <a:buFontTx/>
              <a:buChar char="•"/>
            </a:pPr>
            <a:r>
              <a:rPr lang="en-US" sz="2400" dirty="0">
                <a:solidFill>
                  <a:schemeClr val="accent4">
                    <a:lumMod val="10000"/>
                  </a:schemeClr>
                </a:solidFill>
                <a:latin typeface="Arial" pitchFamily="34" charset="0"/>
                <a:cs typeface="Arial" pitchFamily="34" charset="0"/>
              </a:rPr>
              <a:t>Human health hazards</a:t>
            </a:r>
          </a:p>
          <a:p>
            <a:pPr marL="233363" indent="-233363" eaLnBrk="0" hangingPunct="0">
              <a:spcBef>
                <a:spcPct val="50000"/>
              </a:spcBef>
              <a:buFontTx/>
              <a:buChar char="•"/>
            </a:pPr>
            <a:r>
              <a:rPr lang="en-US" sz="2400" dirty="0">
                <a:solidFill>
                  <a:schemeClr val="accent4">
                    <a:lumMod val="10000"/>
                  </a:schemeClr>
                </a:solidFill>
                <a:latin typeface="Arial" pitchFamily="34" charset="0"/>
                <a:cs typeface="Arial" pitchFamily="34" charset="0"/>
              </a:rPr>
              <a:t>Pest mgmt.          costs</a:t>
            </a:r>
          </a:p>
        </p:txBody>
      </p:sp>
      <p:sp>
        <p:nvSpPr>
          <p:cNvPr id="17422" name="Text Box 14"/>
          <p:cNvSpPr txBox="1">
            <a:spLocks noChangeArrowheads="1"/>
          </p:cNvSpPr>
          <p:nvPr/>
        </p:nvSpPr>
        <p:spPr bwMode="auto">
          <a:xfrm>
            <a:off x="3886200" y="381000"/>
            <a:ext cx="4648200" cy="665163"/>
          </a:xfrm>
          <a:prstGeom prst="rect">
            <a:avLst/>
          </a:prstGeom>
          <a:noFill/>
          <a:ln w="9525">
            <a:noFill/>
            <a:miter lim="800000"/>
            <a:headEnd/>
            <a:tailEnd/>
          </a:ln>
          <a:effectLst/>
        </p:spPr>
        <p:txBody>
          <a:bodyPr>
            <a:spAutoFit/>
          </a:bodyPr>
          <a:lstStyle/>
          <a:p>
            <a:pPr eaLnBrk="0" hangingPunct="0">
              <a:spcBef>
                <a:spcPct val="50000"/>
              </a:spcBef>
            </a:pPr>
            <a:endParaRPr lang="en-US" sz="3600">
              <a:latin typeface="Stone Sans OS ITC TT-Bold" charset="0"/>
            </a:endParaRPr>
          </a:p>
        </p:txBody>
      </p:sp>
      <p:sp>
        <p:nvSpPr>
          <p:cNvPr id="17423" name="Rectangle 15"/>
          <p:cNvSpPr>
            <a:spLocks noGrp="1" noChangeArrowheads="1"/>
          </p:cNvSpPr>
          <p:nvPr>
            <p:ph type="title" idx="4294967295"/>
          </p:nvPr>
        </p:nvSpPr>
        <p:spPr>
          <a:xfrm>
            <a:off x="2667000" y="0"/>
            <a:ext cx="4724400" cy="1143000"/>
          </a:xfrm>
        </p:spPr>
        <p:txBody>
          <a:bodyPr/>
          <a:lstStyle/>
          <a:p>
            <a:r>
              <a:rPr lang="en-US" sz="4000" b="1" dirty="0">
                <a:solidFill>
                  <a:srgbClr val="660066"/>
                </a:solidFill>
                <a:latin typeface="Arial" pitchFamily="34" charset="0"/>
                <a:cs typeface="Arial" pitchFamily="34" charset="0"/>
              </a:rPr>
              <a:t>IPM System</a:t>
            </a:r>
          </a:p>
        </p:txBody>
      </p:sp>
      <p:sp>
        <p:nvSpPr>
          <p:cNvPr id="17424" name="Text Box 16"/>
          <p:cNvSpPr txBox="1">
            <a:spLocks noChangeArrowheads="1"/>
          </p:cNvSpPr>
          <p:nvPr/>
        </p:nvSpPr>
        <p:spPr bwMode="auto">
          <a:xfrm>
            <a:off x="6096000" y="990600"/>
            <a:ext cx="2819400" cy="1569660"/>
          </a:xfrm>
          <a:prstGeom prst="rect">
            <a:avLst/>
          </a:prstGeom>
          <a:noFill/>
          <a:ln w="9525">
            <a:noFill/>
            <a:miter lim="800000"/>
            <a:headEnd/>
            <a:tailEnd/>
          </a:ln>
          <a:effectLst/>
        </p:spPr>
        <p:txBody>
          <a:bodyPr>
            <a:spAutoFit/>
          </a:bodyPr>
          <a:lstStyle/>
          <a:p>
            <a:pPr algn="ctr" eaLnBrk="0" hangingPunct="0">
              <a:spcBef>
                <a:spcPct val="50000"/>
              </a:spcBef>
              <a:buFont typeface="Tahoma" charset="0"/>
              <a:buNone/>
            </a:pPr>
            <a:r>
              <a:rPr lang="en-US" sz="2400" dirty="0">
                <a:solidFill>
                  <a:schemeClr val="accent4">
                    <a:lumMod val="10000"/>
                  </a:schemeClr>
                </a:solidFill>
                <a:latin typeface="Arial" pitchFamily="34" charset="0"/>
                <a:cs typeface="Arial" pitchFamily="34" charset="0"/>
              </a:rPr>
              <a:t>INCREASE…</a:t>
            </a:r>
          </a:p>
          <a:p>
            <a:pPr lvl="1" eaLnBrk="0" hangingPunct="0">
              <a:spcBef>
                <a:spcPct val="50000"/>
              </a:spcBef>
              <a:buFont typeface="Tahoma" charset="0"/>
              <a:buChar char="•"/>
            </a:pPr>
            <a:r>
              <a:rPr lang="en-US" sz="2400" dirty="0">
                <a:solidFill>
                  <a:schemeClr val="accent4">
                    <a:lumMod val="10000"/>
                  </a:schemeClr>
                </a:solidFill>
                <a:latin typeface="Arial" pitchFamily="34" charset="0"/>
                <a:cs typeface="Arial" pitchFamily="34" charset="0"/>
              </a:rPr>
              <a:t> Reliability </a:t>
            </a:r>
          </a:p>
          <a:p>
            <a:pPr lvl="1" eaLnBrk="0" hangingPunct="0">
              <a:spcBef>
                <a:spcPct val="50000"/>
              </a:spcBef>
              <a:buFont typeface="Tahoma" charset="0"/>
              <a:buChar char="•"/>
            </a:pPr>
            <a:r>
              <a:rPr lang="en-US" sz="2400" dirty="0">
                <a:solidFill>
                  <a:schemeClr val="accent4">
                    <a:lumMod val="10000"/>
                  </a:schemeClr>
                </a:solidFill>
                <a:latin typeface="Arial" pitchFamily="34" charset="0"/>
                <a:cs typeface="Arial" pitchFamily="34" charset="0"/>
              </a:rPr>
              <a:t> Sustainability</a:t>
            </a:r>
          </a:p>
        </p:txBody>
      </p:sp>
      <p:sp>
        <p:nvSpPr>
          <p:cNvPr id="17427" name="AutoShape 19"/>
          <p:cNvSpPr>
            <a:spLocks noChangeArrowheads="1"/>
          </p:cNvSpPr>
          <p:nvPr/>
        </p:nvSpPr>
        <p:spPr bwMode="auto">
          <a:xfrm>
            <a:off x="2667000" y="2133600"/>
            <a:ext cx="5715000" cy="4114800"/>
          </a:xfrm>
          <a:prstGeom prst="triangle">
            <a:avLst>
              <a:gd name="adj" fmla="val 50000"/>
            </a:avLst>
          </a:prstGeom>
          <a:solidFill>
            <a:srgbClr val="00FF00"/>
          </a:solidFill>
          <a:ln w="9525">
            <a:solidFill>
              <a:schemeClr val="tx1"/>
            </a:solidFill>
            <a:miter lim="800000"/>
            <a:headEnd/>
            <a:tailEnd/>
          </a:ln>
          <a:effectLst/>
        </p:spPr>
        <p:txBody>
          <a:bodyPr wrap="none" anchor="ctr"/>
          <a:lstStyle/>
          <a:p>
            <a:pPr algn="ctr"/>
            <a:endParaRPr lang="en-US">
              <a:solidFill>
                <a:srgbClr val="00FF00"/>
              </a:solidFill>
            </a:endParaRPr>
          </a:p>
        </p:txBody>
      </p:sp>
      <p:sp>
        <p:nvSpPr>
          <p:cNvPr id="17428" name="AutoShape 20"/>
          <p:cNvSpPr>
            <a:spLocks noChangeArrowheads="1"/>
          </p:cNvSpPr>
          <p:nvPr/>
        </p:nvSpPr>
        <p:spPr bwMode="auto">
          <a:xfrm>
            <a:off x="3886200" y="2133600"/>
            <a:ext cx="3276600" cy="2362200"/>
          </a:xfrm>
          <a:prstGeom prst="triangle">
            <a:avLst>
              <a:gd name="adj" fmla="val 50000"/>
            </a:avLst>
          </a:prstGeom>
          <a:solidFill>
            <a:srgbClr val="FF9966"/>
          </a:solidFill>
          <a:ln w="9525">
            <a:solidFill>
              <a:schemeClr val="tx1"/>
            </a:solidFill>
            <a:miter lim="800000"/>
            <a:headEnd/>
            <a:tailEnd/>
          </a:ln>
          <a:effectLst/>
        </p:spPr>
        <p:txBody>
          <a:bodyPr wrap="none" anchor="ctr"/>
          <a:lstStyle/>
          <a:p>
            <a:pPr algn="ctr"/>
            <a:endParaRPr lang="en-US"/>
          </a:p>
        </p:txBody>
      </p:sp>
      <p:sp>
        <p:nvSpPr>
          <p:cNvPr id="17429" name="AutoShape 21"/>
          <p:cNvSpPr>
            <a:spLocks noChangeArrowheads="1"/>
          </p:cNvSpPr>
          <p:nvPr/>
        </p:nvSpPr>
        <p:spPr bwMode="auto">
          <a:xfrm>
            <a:off x="4800600" y="2133600"/>
            <a:ext cx="1447800" cy="10668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17430" name="Text Box 22"/>
          <p:cNvSpPr txBox="1">
            <a:spLocks noChangeArrowheads="1"/>
          </p:cNvSpPr>
          <p:nvPr/>
        </p:nvSpPr>
        <p:spPr bwMode="auto">
          <a:xfrm>
            <a:off x="4876800" y="4953000"/>
            <a:ext cx="1371600" cy="830997"/>
          </a:xfrm>
          <a:prstGeom prst="rect">
            <a:avLst/>
          </a:prstGeom>
          <a:noFill/>
          <a:ln w="9525">
            <a:noFill/>
            <a:miter lim="800000"/>
            <a:headEnd/>
            <a:tailEnd/>
          </a:ln>
          <a:effectLst/>
        </p:spPr>
        <p:txBody>
          <a:bodyPr wrap="square">
            <a:spAutoFit/>
          </a:bodyPr>
          <a:lstStyle/>
          <a:p>
            <a:pPr>
              <a:spcBef>
                <a:spcPct val="50000"/>
              </a:spcBef>
            </a:pPr>
            <a:r>
              <a:rPr lang="en-US" dirty="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Cultural Methods</a:t>
            </a:r>
          </a:p>
        </p:txBody>
      </p:sp>
      <p:sp>
        <p:nvSpPr>
          <p:cNvPr id="17431" name="Text Box 23"/>
          <p:cNvSpPr txBox="1">
            <a:spLocks noChangeArrowheads="1"/>
          </p:cNvSpPr>
          <p:nvPr/>
        </p:nvSpPr>
        <p:spPr bwMode="auto">
          <a:xfrm>
            <a:off x="4572000" y="3505200"/>
            <a:ext cx="1981200" cy="830997"/>
          </a:xfrm>
          <a:prstGeom prst="rect">
            <a:avLst/>
          </a:prstGeom>
          <a:noFill/>
          <a:ln w="9525">
            <a:noFill/>
            <a:miter lim="800000"/>
            <a:headEnd/>
            <a:tailEnd/>
          </a:ln>
          <a:effectLst/>
        </p:spPr>
        <p:txBody>
          <a:bodyPr wrap="square">
            <a:spAutoFit/>
          </a:bodyPr>
          <a:lstStyle/>
          <a:p>
            <a:pPr algn="ctr">
              <a:spcBef>
                <a:spcPct val="50000"/>
              </a:spcBef>
            </a:pPr>
            <a:r>
              <a:rPr lang="en-US" dirty="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Biological Control</a:t>
            </a:r>
          </a:p>
        </p:txBody>
      </p:sp>
      <p:sp>
        <p:nvSpPr>
          <p:cNvPr id="17432" name="Text Box 24"/>
          <p:cNvSpPr txBox="1">
            <a:spLocks noChangeArrowheads="1"/>
          </p:cNvSpPr>
          <p:nvPr/>
        </p:nvSpPr>
        <p:spPr bwMode="auto">
          <a:xfrm>
            <a:off x="5029200" y="2667000"/>
            <a:ext cx="1066800" cy="461665"/>
          </a:xfrm>
          <a:prstGeom prst="rect">
            <a:avLst/>
          </a:prstGeom>
          <a:noFill/>
          <a:ln w="9525">
            <a:noFill/>
            <a:miter lim="800000"/>
            <a:headEnd/>
            <a:tailEnd/>
          </a:ln>
          <a:effectLst/>
        </p:spPr>
        <p:txBody>
          <a:bodyPr wrap="square">
            <a:spAutoFit/>
          </a:bodyPr>
          <a:lstStyle/>
          <a:p>
            <a:pPr>
              <a:spcBef>
                <a:spcPct val="50000"/>
              </a:spcBef>
            </a:pPr>
            <a:r>
              <a:rPr lang="en-US" dirty="0" err="1">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rPr>
              <a:t>Chem</a:t>
            </a:r>
            <a:endParaRPr lang="en-US" dirty="0">
              <a:solidFill>
                <a:schemeClr val="accent4">
                  <a:lumMod val="1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21" grpId="0"/>
      <p:bldP spid="1742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09600"/>
            <a:ext cx="8534400" cy="1143000"/>
          </a:xfrm>
        </p:spPr>
        <p:txBody>
          <a:bodyPr/>
          <a:lstStyle/>
          <a:p>
            <a:r>
              <a:rPr lang="en-US" sz="2800" b="1" dirty="0"/>
              <a:t> </a:t>
            </a:r>
            <a:r>
              <a:rPr lang="en-US" sz="3200" b="1" dirty="0"/>
              <a:t>  </a:t>
            </a:r>
            <a:endParaRPr lang="en-US" sz="3600" b="1" dirty="0">
              <a:solidFill>
                <a:srgbClr val="FF6600"/>
              </a:solidFill>
              <a:effectLst>
                <a:outerShdw blurRad="38100" dist="38100" dir="2700000" algn="tl">
                  <a:srgbClr val="000000"/>
                </a:outerShdw>
              </a:effectLst>
              <a:latin typeface="Arial Black" pitchFamily="34" charset="0"/>
            </a:endParaRPr>
          </a:p>
        </p:txBody>
      </p:sp>
      <p:sp>
        <p:nvSpPr>
          <p:cNvPr id="18435" name="Rectangle 3"/>
          <p:cNvSpPr>
            <a:spLocks noGrp="1" noChangeArrowheads="1"/>
          </p:cNvSpPr>
          <p:nvPr>
            <p:ph type="body" idx="1"/>
          </p:nvPr>
        </p:nvSpPr>
        <p:spPr>
          <a:xfrm>
            <a:off x="685800" y="1600200"/>
            <a:ext cx="3200400" cy="4267200"/>
          </a:xfrm>
          <a:ln w="28575">
            <a:noFill/>
          </a:ln>
        </p:spPr>
        <p:txBody>
          <a:bodyPr/>
          <a:lstStyle/>
          <a:p>
            <a:pPr>
              <a:lnSpc>
                <a:spcPct val="150000"/>
              </a:lnSpc>
              <a:buClr>
                <a:srgbClr val="FF0000"/>
              </a:buClr>
              <a:buSzPct val="65000"/>
              <a:buBlip>
                <a:blip r:embed="rId2"/>
              </a:buBlip>
            </a:pPr>
            <a:r>
              <a:rPr lang="en-US" sz="2400" b="1" dirty="0">
                <a:solidFill>
                  <a:srgbClr val="FF3300"/>
                </a:solidFill>
                <a:effectLst>
                  <a:outerShdw blurRad="38100" dist="38100" dir="2700000" algn="tl">
                    <a:srgbClr val="000000"/>
                  </a:outerShdw>
                </a:effectLst>
              </a:rPr>
              <a:t> </a:t>
            </a:r>
            <a:r>
              <a:rPr lang="en-US" dirty="0">
                <a:solidFill>
                  <a:srgbClr val="000000"/>
                </a:solidFill>
                <a:effectLst/>
              </a:rPr>
              <a:t>Scouting</a:t>
            </a:r>
          </a:p>
          <a:p>
            <a:pPr>
              <a:lnSpc>
                <a:spcPct val="150000"/>
              </a:lnSpc>
              <a:buClr>
                <a:srgbClr val="FF0000"/>
              </a:buClr>
              <a:buSzPct val="50000"/>
              <a:buBlip>
                <a:blip r:embed="rId2"/>
              </a:buBlip>
            </a:pPr>
            <a:r>
              <a:rPr lang="en-US" dirty="0">
                <a:solidFill>
                  <a:srgbClr val="000000"/>
                </a:solidFill>
                <a:effectLst/>
              </a:rPr>
              <a:t> Diagnosis</a:t>
            </a:r>
          </a:p>
          <a:p>
            <a:pPr>
              <a:lnSpc>
                <a:spcPct val="150000"/>
              </a:lnSpc>
              <a:buClr>
                <a:srgbClr val="FF0000"/>
              </a:buClr>
              <a:buSzPct val="50000"/>
              <a:buBlip>
                <a:blip r:embed="rId2"/>
              </a:buBlip>
            </a:pPr>
            <a:r>
              <a:rPr lang="en-US" dirty="0">
                <a:solidFill>
                  <a:srgbClr val="000000"/>
                </a:solidFill>
                <a:effectLst/>
              </a:rPr>
              <a:t> Thresholds</a:t>
            </a:r>
          </a:p>
          <a:p>
            <a:pPr>
              <a:lnSpc>
                <a:spcPct val="150000"/>
              </a:lnSpc>
              <a:buClr>
                <a:srgbClr val="FF0000"/>
              </a:buClr>
              <a:buSzPct val="50000"/>
              <a:buBlip>
                <a:blip r:embed="rId2"/>
              </a:buBlip>
            </a:pPr>
            <a:r>
              <a:rPr lang="en-US" dirty="0">
                <a:solidFill>
                  <a:srgbClr val="000000"/>
                </a:solidFill>
                <a:effectLst/>
              </a:rPr>
              <a:t> Management</a:t>
            </a:r>
          </a:p>
          <a:p>
            <a:pPr>
              <a:lnSpc>
                <a:spcPct val="150000"/>
              </a:lnSpc>
              <a:buClr>
                <a:srgbClr val="FF0000"/>
              </a:buClr>
              <a:buSzPct val="50000"/>
              <a:buBlip>
                <a:blip r:embed="rId2"/>
              </a:buBlip>
            </a:pPr>
            <a:r>
              <a:rPr lang="en-US" dirty="0">
                <a:solidFill>
                  <a:srgbClr val="000000"/>
                </a:solidFill>
                <a:effectLst/>
              </a:rPr>
              <a:t> Evaluation</a:t>
            </a:r>
          </a:p>
        </p:txBody>
      </p:sp>
      <p:sp>
        <p:nvSpPr>
          <p:cNvPr id="18436" name="AutoShape 4" descr="e_floridanus08"/>
          <p:cNvSpPr>
            <a:spLocks noChangeAspect="1" noChangeArrowheads="1"/>
          </p:cNvSpPr>
          <p:nvPr/>
        </p:nvSpPr>
        <p:spPr bwMode="auto">
          <a:xfrm>
            <a:off x="4424363" y="3281363"/>
            <a:ext cx="296862" cy="296862"/>
          </a:xfrm>
          <a:prstGeom prst="rect">
            <a:avLst/>
          </a:prstGeom>
          <a:noFill/>
        </p:spPr>
        <p:txBody>
          <a:bodyPr/>
          <a:lstStyle/>
          <a:p>
            <a:endParaRPr lang="en-US"/>
          </a:p>
        </p:txBody>
      </p:sp>
      <p:sp>
        <p:nvSpPr>
          <p:cNvPr id="18437" name="Rectangle 5"/>
          <p:cNvSpPr>
            <a:spLocks noChangeArrowheads="1"/>
          </p:cNvSpPr>
          <p:nvPr/>
        </p:nvSpPr>
        <p:spPr bwMode="auto">
          <a:xfrm>
            <a:off x="0" y="2686050"/>
            <a:ext cx="9144000" cy="0"/>
          </a:xfrm>
          <a:prstGeom prst="rect">
            <a:avLst/>
          </a:prstGeom>
          <a:noFill/>
          <a:ln w="9525">
            <a:noFill/>
            <a:miter lim="800000"/>
            <a:headEnd/>
            <a:tailEnd/>
          </a:ln>
          <a:effectLst/>
        </p:spPr>
        <p:txBody>
          <a:bodyPr>
            <a:spAutoFit/>
          </a:bodyPr>
          <a:lstStyle/>
          <a:p>
            <a:endParaRPr lang="en-US"/>
          </a:p>
        </p:txBody>
      </p:sp>
      <p:sp>
        <p:nvSpPr>
          <p:cNvPr id="18438" name="Rectangle 6"/>
          <p:cNvSpPr>
            <a:spLocks noChangeArrowheads="1"/>
          </p:cNvSpPr>
          <p:nvPr/>
        </p:nvSpPr>
        <p:spPr bwMode="auto">
          <a:xfrm>
            <a:off x="0" y="2686050"/>
            <a:ext cx="9144000" cy="0"/>
          </a:xfrm>
          <a:prstGeom prst="rect">
            <a:avLst/>
          </a:prstGeom>
          <a:noFill/>
          <a:ln w="9525">
            <a:noFill/>
            <a:miter lim="800000"/>
            <a:headEnd/>
            <a:tailEnd/>
          </a:ln>
          <a:effectLst/>
        </p:spPr>
        <p:txBody>
          <a:bodyPr>
            <a:spAutoFit/>
          </a:bodyPr>
          <a:lstStyle/>
          <a:p>
            <a:endParaRPr lang="en-US"/>
          </a:p>
        </p:txBody>
      </p:sp>
      <p:sp>
        <p:nvSpPr>
          <p:cNvPr id="18439" name="Rectangle 7"/>
          <p:cNvSpPr>
            <a:spLocks noChangeArrowheads="1"/>
          </p:cNvSpPr>
          <p:nvPr/>
        </p:nvSpPr>
        <p:spPr bwMode="auto">
          <a:xfrm>
            <a:off x="609600" y="228600"/>
            <a:ext cx="7924800" cy="1295400"/>
          </a:xfrm>
          <a:prstGeom prst="rect">
            <a:avLst/>
          </a:prstGeom>
          <a:noFill/>
          <a:ln w="9525">
            <a:noFill/>
            <a:miter lim="800000"/>
            <a:headEnd/>
            <a:tailEnd/>
          </a:ln>
          <a:effectLst/>
        </p:spPr>
        <p:txBody>
          <a:bodyPr anchor="ctr"/>
          <a:lstStyle/>
          <a:p>
            <a:pPr algn="ctr" eaLnBrk="0" hangingPunct="0"/>
            <a:r>
              <a:rPr lang="en-US" sz="4000" b="1" dirty="0">
                <a:solidFill>
                  <a:srgbClr val="660066"/>
                </a:solidFill>
                <a:effectLst>
                  <a:outerShdw blurRad="38100" dist="38100" dir="2700000" algn="tl">
                    <a:srgbClr val="000000"/>
                  </a:outerShdw>
                </a:effectLst>
                <a:latin typeface="Arial" pitchFamily="34" charset="0"/>
                <a:cs typeface="Arial" pitchFamily="34" charset="0"/>
              </a:rPr>
              <a:t>IPM Actions</a:t>
            </a:r>
          </a:p>
        </p:txBody>
      </p:sp>
      <p:pic>
        <p:nvPicPr>
          <p:cNvPr id="18442" name="Picture 10" descr="roach"/>
          <p:cNvPicPr>
            <a:picLocks noChangeAspect="1" noChangeArrowheads="1"/>
          </p:cNvPicPr>
          <p:nvPr/>
        </p:nvPicPr>
        <p:blipFill>
          <a:blip r:embed="rId3" cstate="print"/>
          <a:srcRect/>
          <a:stretch>
            <a:fillRect/>
          </a:stretch>
        </p:blipFill>
        <p:spPr bwMode="auto">
          <a:xfrm>
            <a:off x="4724400" y="1752600"/>
            <a:ext cx="3462162" cy="4267200"/>
          </a:xfrm>
          <a:prstGeom prst="rect">
            <a:avLst/>
          </a:prstGeom>
          <a:noFill/>
          <a:ln w="2857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26626" name="Picture 2" descr="ipm_year"/>
          <p:cNvPicPr>
            <a:picLocks noChangeAspect="1" noChangeArrowheads="1"/>
          </p:cNvPicPr>
          <p:nvPr/>
        </p:nvPicPr>
        <p:blipFill>
          <a:blip r:embed="rId2" cstate="print">
            <a:lum bright="6000" contrast="18000"/>
          </a:blip>
          <a:srcRect/>
          <a:stretch>
            <a:fillRect/>
          </a:stretch>
        </p:blipFill>
        <p:spPr bwMode="auto">
          <a:xfrm>
            <a:off x="990600" y="1066800"/>
            <a:ext cx="7162800" cy="5372100"/>
          </a:xfrm>
          <a:prstGeom prst="rect">
            <a:avLst/>
          </a:prstGeom>
          <a:noFill/>
          <a:ln w="28575">
            <a:solidFill>
              <a:schemeClr val="bg1"/>
            </a:solidFill>
            <a:miter lim="800000"/>
            <a:headEnd/>
            <a:tailEnd/>
          </a:ln>
        </p:spPr>
      </p:pic>
      <p:sp>
        <p:nvSpPr>
          <p:cNvPr id="26627" name="Text Box 3"/>
          <p:cNvSpPr txBox="1">
            <a:spLocks noChangeArrowheads="1"/>
          </p:cNvSpPr>
          <p:nvPr/>
        </p:nvSpPr>
        <p:spPr bwMode="auto">
          <a:xfrm>
            <a:off x="685800" y="76200"/>
            <a:ext cx="7772400" cy="707886"/>
          </a:xfrm>
          <a:prstGeom prst="rect">
            <a:avLst/>
          </a:prstGeom>
          <a:noFill/>
          <a:ln w="9525">
            <a:noFill/>
            <a:miter lim="800000"/>
            <a:headEnd/>
            <a:tailEnd/>
          </a:ln>
          <a:effectLst/>
        </p:spPr>
        <p:txBody>
          <a:bodyPr>
            <a:spAutoFit/>
          </a:bodyPr>
          <a:lstStyle/>
          <a:p>
            <a:pPr algn="ctr" eaLnBrk="0" hangingPunct="0">
              <a:spcBef>
                <a:spcPct val="50000"/>
              </a:spcBef>
            </a:pPr>
            <a:r>
              <a:rPr lang="en-US" sz="4000" b="1" dirty="0">
                <a:solidFill>
                  <a:srgbClr val="660066"/>
                </a:solidFill>
                <a:effectLst>
                  <a:outerShdw blurRad="38100" dist="38100" dir="2700000" algn="tl">
                    <a:srgbClr val="000000"/>
                  </a:outerShdw>
                </a:effectLst>
                <a:latin typeface="Arial" pitchFamily="34" charset="0"/>
                <a:cs typeface="Arial" pitchFamily="34" charset="0"/>
              </a:rPr>
              <a:t>Evaluating IPM Practices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990600"/>
            <a:ext cx="9144000" cy="76200"/>
          </a:xfrm>
          <a:prstGeom prst="rect">
            <a:avLst/>
          </a:prstGeom>
          <a:gradFill rotWithShape="0">
            <a:gsLst>
              <a:gs pos="0">
                <a:srgbClr val="008000">
                  <a:gamma/>
                  <a:shade val="46275"/>
                  <a:invGamma/>
                </a:srgbClr>
              </a:gs>
              <a:gs pos="50000">
                <a:srgbClr val="008000"/>
              </a:gs>
              <a:gs pos="100000">
                <a:srgbClr val="008000">
                  <a:gamma/>
                  <a:shade val="46275"/>
                  <a:invGamma/>
                </a:srgbClr>
              </a:gs>
            </a:gsLst>
            <a:lin ang="0" scaled="1"/>
          </a:gradFill>
          <a:ln w="12700" cap="sq">
            <a:noFill/>
            <a:miter lim="800000"/>
            <a:headEnd type="none" w="sm" len="sm"/>
            <a:tailEnd type="none" w="sm" len="sm"/>
          </a:ln>
          <a:effectLst/>
        </p:spPr>
        <p:txBody>
          <a:bodyPr wrap="none" anchor="ctr"/>
          <a:lstStyle/>
          <a:p>
            <a:endParaRPr lang="en-US"/>
          </a:p>
        </p:txBody>
      </p:sp>
      <p:pic>
        <p:nvPicPr>
          <p:cNvPr id="43011" name="Picture 3" descr="slogan2"/>
          <p:cNvPicPr>
            <a:picLocks noChangeAspect="1" noChangeArrowheads="1"/>
          </p:cNvPicPr>
          <p:nvPr/>
        </p:nvPicPr>
        <p:blipFill>
          <a:blip r:embed="rId2" cstate="print"/>
          <a:srcRect/>
          <a:stretch>
            <a:fillRect/>
          </a:stretch>
        </p:blipFill>
        <p:spPr bwMode="auto">
          <a:xfrm>
            <a:off x="5562600" y="1658938"/>
            <a:ext cx="1828800" cy="1408112"/>
          </a:xfrm>
          <a:prstGeom prst="rect">
            <a:avLst/>
          </a:prstGeom>
          <a:noFill/>
        </p:spPr>
      </p:pic>
      <p:pic>
        <p:nvPicPr>
          <p:cNvPr id="43012" name="Picture 4" descr="IPMStar_Header"/>
          <p:cNvPicPr>
            <a:picLocks noChangeAspect="1" noChangeArrowheads="1"/>
          </p:cNvPicPr>
          <p:nvPr/>
        </p:nvPicPr>
        <p:blipFill>
          <a:blip r:embed="rId3" cstate="print"/>
          <a:srcRect/>
          <a:stretch>
            <a:fillRect/>
          </a:stretch>
        </p:blipFill>
        <p:spPr bwMode="auto">
          <a:xfrm>
            <a:off x="2057400" y="3352800"/>
            <a:ext cx="1676400" cy="1366838"/>
          </a:xfrm>
          <a:prstGeom prst="rect">
            <a:avLst/>
          </a:prstGeom>
          <a:noFill/>
        </p:spPr>
      </p:pic>
      <p:sp>
        <p:nvSpPr>
          <p:cNvPr id="43013" name="Rectangle 5"/>
          <p:cNvSpPr>
            <a:spLocks noChangeArrowheads="1"/>
          </p:cNvSpPr>
          <p:nvPr/>
        </p:nvSpPr>
        <p:spPr bwMode="auto">
          <a:xfrm>
            <a:off x="0" y="0"/>
            <a:ext cx="9144000" cy="990600"/>
          </a:xfrm>
          <a:prstGeom prst="rect">
            <a:avLst/>
          </a:prstGeom>
          <a:noFill/>
          <a:ln w="9525">
            <a:noFill/>
            <a:miter lim="800000"/>
            <a:headEnd/>
            <a:tailEnd/>
          </a:ln>
          <a:effectLst/>
        </p:spPr>
        <p:txBody>
          <a:bodyPr lIns="92075" tIns="46038" rIns="92075" bIns="46038" anchor="ctr"/>
          <a:lstStyle/>
          <a:p>
            <a:r>
              <a:rPr lang="en-US" altLang="en-US" sz="4800" b="1" dirty="0">
                <a:solidFill>
                  <a:srgbClr val="00FF00"/>
                </a:solidFill>
              </a:rPr>
              <a:t>                 </a:t>
            </a:r>
            <a:r>
              <a:rPr lang="en-US" altLang="en-US" sz="4000" b="1" dirty="0">
                <a:solidFill>
                  <a:srgbClr val="660066"/>
                </a:solidFill>
                <a:effectLst>
                  <a:outerShdw blurRad="38100" dist="38100" dir="2700000" algn="tl">
                    <a:srgbClr val="000000">
                      <a:alpha val="43137"/>
                    </a:srgbClr>
                  </a:outerShdw>
                </a:effectLst>
                <a:latin typeface="Arial" pitchFamily="34" charset="0"/>
                <a:cs typeface="Arial" pitchFamily="34" charset="0"/>
              </a:rPr>
              <a:t>Eco-labels</a:t>
            </a:r>
          </a:p>
        </p:txBody>
      </p:sp>
      <p:pic>
        <p:nvPicPr>
          <p:cNvPr id="43014" name="Picture 6"/>
          <p:cNvPicPr>
            <a:picLocks noChangeAspect="1" noChangeArrowheads="1"/>
          </p:cNvPicPr>
          <p:nvPr/>
        </p:nvPicPr>
        <p:blipFill>
          <a:blip r:embed="rId4" cstate="print"/>
          <a:srcRect/>
          <a:stretch>
            <a:fillRect/>
          </a:stretch>
        </p:blipFill>
        <p:spPr bwMode="auto">
          <a:xfrm>
            <a:off x="3352800" y="1295400"/>
            <a:ext cx="2057400" cy="1566863"/>
          </a:xfrm>
          <a:prstGeom prst="rect">
            <a:avLst/>
          </a:prstGeom>
          <a:noFill/>
          <a:ln w="28575">
            <a:noFill/>
            <a:miter lim="800000"/>
            <a:headEnd/>
            <a:tailEnd/>
          </a:ln>
          <a:effectLst/>
        </p:spPr>
      </p:pic>
      <p:pic>
        <p:nvPicPr>
          <p:cNvPr id="43015" name="Picture 7" descr="eco%20label1"/>
          <p:cNvPicPr>
            <a:picLocks noChangeAspect="1" noChangeArrowheads="1"/>
          </p:cNvPicPr>
          <p:nvPr/>
        </p:nvPicPr>
        <p:blipFill>
          <a:blip r:embed="rId5" cstate="print"/>
          <a:srcRect/>
          <a:stretch>
            <a:fillRect/>
          </a:stretch>
        </p:blipFill>
        <p:spPr bwMode="auto">
          <a:xfrm>
            <a:off x="304800" y="3276600"/>
            <a:ext cx="1600200" cy="1600200"/>
          </a:xfrm>
          <a:prstGeom prst="rect">
            <a:avLst/>
          </a:prstGeom>
          <a:noFill/>
        </p:spPr>
      </p:pic>
      <p:pic>
        <p:nvPicPr>
          <p:cNvPr id="43016" name="Picture 8" descr="amity-eco-label-175p"/>
          <p:cNvPicPr>
            <a:picLocks noChangeAspect="1" noChangeArrowheads="1"/>
          </p:cNvPicPr>
          <p:nvPr/>
        </p:nvPicPr>
        <p:blipFill>
          <a:blip r:embed="rId6" cstate="print"/>
          <a:srcRect/>
          <a:stretch>
            <a:fillRect/>
          </a:stretch>
        </p:blipFill>
        <p:spPr bwMode="auto">
          <a:xfrm>
            <a:off x="152400" y="1524000"/>
            <a:ext cx="1414463" cy="1447800"/>
          </a:xfrm>
          <a:prstGeom prst="rect">
            <a:avLst/>
          </a:prstGeom>
          <a:noFill/>
        </p:spPr>
      </p:pic>
      <p:pic>
        <p:nvPicPr>
          <p:cNvPr id="43017" name="Picture 9" descr="nb08">
            <a:hlinkClick r:id="rId7"/>
          </p:cNvPr>
          <p:cNvPicPr>
            <a:picLocks noChangeAspect="1" noChangeArrowheads="1"/>
          </p:cNvPicPr>
          <p:nvPr/>
        </p:nvPicPr>
        <p:blipFill>
          <a:blip r:embed="rId8" cstate="print"/>
          <a:srcRect/>
          <a:stretch>
            <a:fillRect/>
          </a:stretch>
        </p:blipFill>
        <p:spPr bwMode="auto">
          <a:xfrm>
            <a:off x="3657600" y="3124200"/>
            <a:ext cx="1822450" cy="1781175"/>
          </a:xfrm>
          <a:prstGeom prst="rect">
            <a:avLst/>
          </a:prstGeom>
          <a:noFill/>
        </p:spPr>
      </p:pic>
      <p:pic>
        <p:nvPicPr>
          <p:cNvPr id="43019" name="Picture 11" descr="Demeter Certified Biodynamic ( )">
            <a:hlinkClick r:id="rId9"/>
          </p:cNvPr>
          <p:cNvPicPr>
            <a:picLocks noChangeAspect="1" noChangeArrowheads="1"/>
          </p:cNvPicPr>
          <p:nvPr/>
        </p:nvPicPr>
        <p:blipFill>
          <a:blip r:embed="rId10" cstate="print"/>
          <a:srcRect/>
          <a:stretch>
            <a:fillRect/>
          </a:stretch>
        </p:blipFill>
        <p:spPr bwMode="auto">
          <a:xfrm>
            <a:off x="1981200" y="5029200"/>
            <a:ext cx="1676400" cy="1676400"/>
          </a:xfrm>
          <a:prstGeom prst="rect">
            <a:avLst/>
          </a:prstGeom>
          <a:noFill/>
        </p:spPr>
      </p:pic>
      <p:pic>
        <p:nvPicPr>
          <p:cNvPr id="43020" name="Picture 12" descr="Fair Trade Certified (TFUSA )">
            <a:hlinkClick r:id="rId11"/>
          </p:cNvPr>
          <p:cNvPicPr>
            <a:picLocks noChangeAspect="1" noChangeArrowheads="1"/>
          </p:cNvPicPr>
          <p:nvPr/>
        </p:nvPicPr>
        <p:blipFill>
          <a:blip r:embed="rId12" cstate="print"/>
          <a:srcRect/>
          <a:stretch>
            <a:fillRect/>
          </a:stretch>
        </p:blipFill>
        <p:spPr bwMode="auto">
          <a:xfrm>
            <a:off x="5638800" y="3200400"/>
            <a:ext cx="1584325" cy="1584325"/>
          </a:xfrm>
          <a:prstGeom prst="rect">
            <a:avLst/>
          </a:prstGeom>
          <a:noFill/>
        </p:spPr>
      </p:pic>
      <p:pic>
        <p:nvPicPr>
          <p:cNvPr id="43021" name="Picture 13" descr="Fertilizer and Seed Certification Services">
            <a:hlinkClick r:id="rId13"/>
          </p:cNvPr>
          <p:cNvPicPr>
            <a:picLocks noChangeAspect="1" noChangeArrowheads="1"/>
          </p:cNvPicPr>
          <p:nvPr/>
        </p:nvPicPr>
        <p:blipFill>
          <a:blip r:embed="rId14" cstate="print"/>
          <a:srcRect/>
          <a:stretch>
            <a:fillRect/>
          </a:stretch>
        </p:blipFill>
        <p:spPr bwMode="auto">
          <a:xfrm>
            <a:off x="7543800" y="1447800"/>
            <a:ext cx="1323975" cy="1323975"/>
          </a:xfrm>
          <a:prstGeom prst="rect">
            <a:avLst/>
          </a:prstGeom>
          <a:noFill/>
        </p:spPr>
      </p:pic>
      <p:pic>
        <p:nvPicPr>
          <p:cNvPr id="43022" name="Picture 14" descr="Food Alliance (FA)(FA )">
            <a:hlinkClick r:id="rId15"/>
          </p:cNvPr>
          <p:cNvPicPr>
            <a:picLocks noChangeAspect="1" noChangeArrowheads="1"/>
          </p:cNvPicPr>
          <p:nvPr/>
        </p:nvPicPr>
        <p:blipFill>
          <a:blip r:embed="rId16" cstate="print"/>
          <a:srcRect/>
          <a:stretch>
            <a:fillRect/>
          </a:stretch>
        </p:blipFill>
        <p:spPr bwMode="auto">
          <a:xfrm>
            <a:off x="152400" y="5105400"/>
            <a:ext cx="1524000" cy="1524000"/>
          </a:xfrm>
          <a:prstGeom prst="rect">
            <a:avLst/>
          </a:prstGeom>
          <a:noFill/>
        </p:spPr>
      </p:pic>
      <p:pic>
        <p:nvPicPr>
          <p:cNvPr id="43023" name="Picture 15" descr="Free Farmed(AHA )">
            <a:hlinkClick r:id="rId17"/>
          </p:cNvPr>
          <p:cNvPicPr>
            <a:picLocks noChangeAspect="1" noChangeArrowheads="1"/>
          </p:cNvPicPr>
          <p:nvPr/>
        </p:nvPicPr>
        <p:blipFill>
          <a:blip r:embed="rId18" cstate="print"/>
          <a:srcRect/>
          <a:stretch>
            <a:fillRect/>
          </a:stretch>
        </p:blipFill>
        <p:spPr bwMode="auto">
          <a:xfrm>
            <a:off x="3886200" y="5029200"/>
            <a:ext cx="1600200" cy="1600200"/>
          </a:xfrm>
          <a:prstGeom prst="rect">
            <a:avLst/>
          </a:prstGeom>
          <a:noFill/>
        </p:spPr>
      </p:pic>
      <p:pic>
        <p:nvPicPr>
          <p:cNvPr id="43025" name="Picture 17" descr="Georgia Crop Improvement Association">
            <a:hlinkClick r:id="rId19"/>
          </p:cNvPr>
          <p:cNvPicPr>
            <a:picLocks noChangeAspect="1" noChangeArrowheads="1"/>
          </p:cNvPicPr>
          <p:nvPr/>
        </p:nvPicPr>
        <p:blipFill>
          <a:blip r:embed="rId20" cstate="print"/>
          <a:srcRect/>
          <a:stretch>
            <a:fillRect/>
          </a:stretch>
        </p:blipFill>
        <p:spPr bwMode="auto">
          <a:xfrm>
            <a:off x="5638800" y="4953000"/>
            <a:ext cx="1762125" cy="1762125"/>
          </a:xfrm>
          <a:prstGeom prst="rect">
            <a:avLst/>
          </a:prstGeom>
          <a:noFill/>
        </p:spPr>
      </p:pic>
      <p:pic>
        <p:nvPicPr>
          <p:cNvPr id="43026" name="Picture 18" descr="harvest"/>
          <p:cNvPicPr>
            <a:picLocks noChangeAspect="1" noChangeArrowheads="1"/>
          </p:cNvPicPr>
          <p:nvPr/>
        </p:nvPicPr>
        <p:blipFill>
          <a:blip r:embed="rId21" cstate="print"/>
          <a:srcRect/>
          <a:stretch>
            <a:fillRect/>
          </a:stretch>
        </p:blipFill>
        <p:spPr bwMode="auto">
          <a:xfrm>
            <a:off x="7391400" y="2971800"/>
            <a:ext cx="1504950" cy="3038475"/>
          </a:xfrm>
          <a:prstGeom prst="rect">
            <a:avLst/>
          </a:prstGeom>
          <a:noFill/>
        </p:spPr>
      </p:pic>
      <p:pic>
        <p:nvPicPr>
          <p:cNvPr id="43028" name="Picture 20" descr="imglogo">
            <a:hlinkClick r:id="rId22"/>
          </p:cNvPr>
          <p:cNvPicPr>
            <a:picLocks noChangeAspect="1" noChangeArrowheads="1"/>
          </p:cNvPicPr>
          <p:nvPr/>
        </p:nvPicPr>
        <p:blipFill>
          <a:blip r:embed="rId23" cstate="print"/>
          <a:srcRect/>
          <a:stretch>
            <a:fillRect/>
          </a:stretch>
        </p:blipFill>
        <p:spPr bwMode="auto">
          <a:xfrm>
            <a:off x="1790700" y="1524000"/>
            <a:ext cx="1409700" cy="16764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838200"/>
          </a:xfrm>
          <a:noFill/>
          <a:ln>
            <a:noFill/>
          </a:ln>
        </p:spPr>
        <p:txBody>
          <a:bodyPr/>
          <a:lstStyle/>
          <a:p>
            <a:r>
              <a:rPr lang="en-US" altLang="en-US" sz="4000" b="1" dirty="0">
                <a:solidFill>
                  <a:srgbClr val="660066"/>
                </a:solidFill>
                <a:latin typeface="Arial" pitchFamily="34" charset="0"/>
                <a:cs typeface="Arial" pitchFamily="34" charset="0"/>
              </a:rPr>
              <a:t>Eco-labeling Components</a:t>
            </a:r>
          </a:p>
        </p:txBody>
      </p:sp>
      <p:sp>
        <p:nvSpPr>
          <p:cNvPr id="34819" name="Rectangle 3"/>
          <p:cNvSpPr>
            <a:spLocks noGrp="1" noChangeArrowheads="1"/>
          </p:cNvSpPr>
          <p:nvPr>
            <p:ph type="body" sz="half" idx="1"/>
          </p:nvPr>
        </p:nvSpPr>
        <p:spPr>
          <a:xfrm>
            <a:off x="457200" y="1600200"/>
            <a:ext cx="4032250" cy="4525963"/>
          </a:xfrm>
        </p:spPr>
        <p:txBody>
          <a:bodyPr/>
          <a:lstStyle/>
          <a:p>
            <a:endParaRPr lang="en-US" altLang="en-US" sz="2800" dirty="0"/>
          </a:p>
          <a:p>
            <a:pPr lvl="1"/>
            <a:endParaRPr lang="en-US" altLang="en-US" sz="2400" dirty="0"/>
          </a:p>
        </p:txBody>
      </p:sp>
      <p:sp>
        <p:nvSpPr>
          <p:cNvPr id="34820" name="Rectangle 4"/>
          <p:cNvSpPr>
            <a:spLocks noChangeArrowheads="1"/>
          </p:cNvSpPr>
          <p:nvPr/>
        </p:nvSpPr>
        <p:spPr bwMode="auto">
          <a:xfrm>
            <a:off x="0" y="838200"/>
            <a:ext cx="9144000" cy="76200"/>
          </a:xfrm>
          <a:prstGeom prst="rect">
            <a:avLst/>
          </a:prstGeom>
          <a:gradFill rotWithShape="0">
            <a:gsLst>
              <a:gs pos="0">
                <a:srgbClr val="008000">
                  <a:gamma/>
                  <a:shade val="46275"/>
                  <a:invGamma/>
                </a:srgbClr>
              </a:gs>
              <a:gs pos="50000">
                <a:srgbClr val="008000"/>
              </a:gs>
              <a:gs pos="100000">
                <a:srgbClr val="008000">
                  <a:gamma/>
                  <a:shade val="46275"/>
                  <a:invGamma/>
                </a:srgbClr>
              </a:gs>
            </a:gsLst>
            <a:lin ang="0" scaled="1"/>
          </a:gradFill>
          <a:ln w="12700" cap="sq">
            <a:noFill/>
            <a:miter lim="800000"/>
            <a:headEnd type="none" w="sm" len="sm"/>
            <a:tailEnd type="none" w="sm" len="sm"/>
          </a:ln>
          <a:effectLst/>
        </p:spPr>
        <p:txBody>
          <a:bodyPr wrap="none" anchor="ctr"/>
          <a:lstStyle/>
          <a:p>
            <a:endParaRPr lang="en-US"/>
          </a:p>
        </p:txBody>
      </p:sp>
      <p:sp>
        <p:nvSpPr>
          <p:cNvPr id="34821" name="AutoShape 5"/>
          <p:cNvSpPr>
            <a:spLocks noChangeArrowheads="1"/>
          </p:cNvSpPr>
          <p:nvPr/>
        </p:nvSpPr>
        <p:spPr bwMode="auto">
          <a:xfrm>
            <a:off x="6400800" y="3352800"/>
            <a:ext cx="2590800" cy="990600"/>
          </a:xfrm>
          <a:prstGeom prst="roundRect">
            <a:avLst>
              <a:gd name="adj" fmla="val 16667"/>
            </a:avLst>
          </a:prstGeom>
          <a:solidFill>
            <a:srgbClr val="006600"/>
          </a:solidFill>
          <a:ln w="12700" cap="sq">
            <a:solidFill>
              <a:schemeClr val="tx2"/>
            </a:solidFill>
            <a:round/>
            <a:headEnd type="none" w="sm" len="sm"/>
            <a:tailEnd type="none" w="sm" len="sm"/>
          </a:ln>
          <a:effectLst/>
        </p:spPr>
        <p:txBody>
          <a:bodyPr wrap="none" anchor="ctr"/>
          <a:lstStyle/>
          <a:p>
            <a:pPr algn="ctr" eaLnBrk="0" hangingPunct="0"/>
            <a:r>
              <a:rPr lang="en-US" altLang="en-US" sz="2800" b="1">
                <a:solidFill>
                  <a:schemeClr val="bg1"/>
                </a:solidFill>
                <a:latin typeface="Helvetica" pitchFamily="34" charset="0"/>
              </a:rPr>
              <a:t>Chain of </a:t>
            </a:r>
          </a:p>
          <a:p>
            <a:pPr algn="ctr" eaLnBrk="0" hangingPunct="0"/>
            <a:r>
              <a:rPr lang="en-US" altLang="en-US" sz="2800" b="1">
                <a:solidFill>
                  <a:schemeClr val="bg1"/>
                </a:solidFill>
                <a:latin typeface="Helvetica" pitchFamily="34" charset="0"/>
              </a:rPr>
              <a:t>Custody</a:t>
            </a:r>
          </a:p>
        </p:txBody>
      </p:sp>
      <p:sp>
        <p:nvSpPr>
          <p:cNvPr id="34822" name="AutoShape 6"/>
          <p:cNvSpPr>
            <a:spLocks noChangeArrowheads="1"/>
          </p:cNvSpPr>
          <p:nvPr/>
        </p:nvSpPr>
        <p:spPr bwMode="auto">
          <a:xfrm>
            <a:off x="76200" y="3581400"/>
            <a:ext cx="2057400" cy="762000"/>
          </a:xfrm>
          <a:prstGeom prst="roundRect">
            <a:avLst>
              <a:gd name="adj" fmla="val 16667"/>
            </a:avLst>
          </a:prstGeom>
          <a:solidFill>
            <a:srgbClr val="006600"/>
          </a:solidFill>
          <a:ln w="12700" cap="sq">
            <a:solidFill>
              <a:schemeClr val="tx2"/>
            </a:solidFill>
            <a:round/>
            <a:headEnd type="none" w="sm" len="sm"/>
            <a:tailEnd type="none" w="sm" len="sm"/>
          </a:ln>
          <a:effectLst/>
        </p:spPr>
        <p:txBody>
          <a:bodyPr wrap="none" anchor="ctr"/>
          <a:lstStyle/>
          <a:p>
            <a:pPr algn="ctr" eaLnBrk="0" hangingPunct="0"/>
            <a:r>
              <a:rPr lang="en-US" altLang="en-US" sz="2800" b="1">
                <a:solidFill>
                  <a:schemeClr val="bg1"/>
                </a:solidFill>
                <a:latin typeface="Helvetica" pitchFamily="34" charset="0"/>
              </a:rPr>
              <a:t>Standards</a:t>
            </a:r>
          </a:p>
        </p:txBody>
      </p:sp>
      <p:sp>
        <p:nvSpPr>
          <p:cNvPr id="34823" name="AutoShape 7"/>
          <p:cNvSpPr>
            <a:spLocks noChangeArrowheads="1"/>
          </p:cNvSpPr>
          <p:nvPr/>
        </p:nvSpPr>
        <p:spPr bwMode="auto">
          <a:xfrm>
            <a:off x="2819400" y="1371600"/>
            <a:ext cx="3048000" cy="762000"/>
          </a:xfrm>
          <a:prstGeom prst="roundRect">
            <a:avLst>
              <a:gd name="adj" fmla="val 16667"/>
            </a:avLst>
          </a:prstGeom>
          <a:solidFill>
            <a:srgbClr val="006600"/>
          </a:solidFill>
          <a:ln w="12700" cap="sq">
            <a:solidFill>
              <a:schemeClr val="tx2"/>
            </a:solidFill>
            <a:round/>
            <a:headEnd type="none" w="sm" len="sm"/>
            <a:tailEnd type="none" w="sm" len="sm"/>
          </a:ln>
          <a:effectLst/>
        </p:spPr>
        <p:txBody>
          <a:bodyPr wrap="none" anchor="ctr"/>
          <a:lstStyle/>
          <a:p>
            <a:pPr algn="ctr" eaLnBrk="0" hangingPunct="0"/>
            <a:r>
              <a:rPr lang="en-US" altLang="en-US" sz="2800" b="1">
                <a:solidFill>
                  <a:schemeClr val="bg1"/>
                </a:solidFill>
                <a:latin typeface="Helvetica" pitchFamily="34" charset="0"/>
              </a:rPr>
              <a:t>Certification</a:t>
            </a:r>
          </a:p>
        </p:txBody>
      </p:sp>
      <p:sp>
        <p:nvSpPr>
          <p:cNvPr id="34824" name="AutoShape 8"/>
          <p:cNvSpPr>
            <a:spLocks noChangeArrowheads="1"/>
          </p:cNvSpPr>
          <p:nvPr/>
        </p:nvSpPr>
        <p:spPr bwMode="auto">
          <a:xfrm>
            <a:off x="6400800" y="6096000"/>
            <a:ext cx="2590800" cy="609600"/>
          </a:xfrm>
          <a:prstGeom prst="roundRect">
            <a:avLst>
              <a:gd name="adj" fmla="val 16667"/>
            </a:avLst>
          </a:prstGeom>
          <a:solidFill>
            <a:srgbClr val="006600"/>
          </a:solidFill>
          <a:ln w="12700" cap="sq">
            <a:solidFill>
              <a:schemeClr val="tx2"/>
            </a:solidFill>
            <a:round/>
            <a:headEnd type="none" w="sm" len="sm"/>
            <a:tailEnd type="none" w="sm" len="sm"/>
          </a:ln>
          <a:effectLst/>
        </p:spPr>
        <p:txBody>
          <a:bodyPr wrap="none" anchor="ctr"/>
          <a:lstStyle/>
          <a:p>
            <a:pPr algn="ctr" eaLnBrk="0" hangingPunct="0"/>
            <a:r>
              <a:rPr lang="en-US" altLang="en-US" sz="2800" b="1">
                <a:solidFill>
                  <a:schemeClr val="bg1"/>
                </a:solidFill>
                <a:latin typeface="Helvetica" pitchFamily="34" charset="0"/>
              </a:rPr>
              <a:t>Marketing</a:t>
            </a:r>
          </a:p>
        </p:txBody>
      </p:sp>
      <p:sp>
        <p:nvSpPr>
          <p:cNvPr id="34825" name="AutoShape 9"/>
          <p:cNvSpPr>
            <a:spLocks noChangeArrowheads="1"/>
          </p:cNvSpPr>
          <p:nvPr/>
        </p:nvSpPr>
        <p:spPr bwMode="auto">
          <a:xfrm>
            <a:off x="2324100" y="3810000"/>
            <a:ext cx="838200" cy="304800"/>
          </a:xfrm>
          <a:prstGeom prst="leftRightArrow">
            <a:avLst>
              <a:gd name="adj1" fmla="val 50000"/>
              <a:gd name="adj2" fmla="val 55000"/>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34826" name="AutoShape 10"/>
          <p:cNvSpPr>
            <a:spLocks noChangeArrowheads="1"/>
          </p:cNvSpPr>
          <p:nvPr/>
        </p:nvSpPr>
        <p:spPr bwMode="auto">
          <a:xfrm flipH="1">
            <a:off x="5486400" y="3810000"/>
            <a:ext cx="838200" cy="304800"/>
          </a:xfrm>
          <a:prstGeom prst="leftRightArrow">
            <a:avLst>
              <a:gd name="adj1" fmla="val 50000"/>
              <a:gd name="adj2" fmla="val 55000"/>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34827" name="AutoShape 11"/>
          <p:cNvSpPr>
            <a:spLocks noChangeArrowheads="1"/>
          </p:cNvSpPr>
          <p:nvPr/>
        </p:nvSpPr>
        <p:spPr bwMode="auto">
          <a:xfrm rot="16200000" flipH="1">
            <a:off x="3924300" y="2628900"/>
            <a:ext cx="838200" cy="304800"/>
          </a:xfrm>
          <a:prstGeom prst="leftRightArrow">
            <a:avLst>
              <a:gd name="adj1" fmla="val 50000"/>
              <a:gd name="adj2" fmla="val 55000"/>
            </a:avLst>
          </a:prstGeom>
          <a:solidFill>
            <a:srgbClr val="FF3300"/>
          </a:solidFill>
          <a:ln w="12700" cap="sq">
            <a:solidFill>
              <a:srgbClr val="FF3300"/>
            </a:solidFill>
            <a:miter lim="800000"/>
            <a:headEnd type="none" w="sm" len="sm"/>
            <a:tailEnd type="none" w="sm" len="sm"/>
          </a:ln>
          <a:effectLst/>
        </p:spPr>
        <p:txBody>
          <a:bodyPr wrap="none" anchor="ctr"/>
          <a:lstStyle/>
          <a:p>
            <a:endParaRPr lang="en-US"/>
          </a:p>
        </p:txBody>
      </p:sp>
      <p:sp>
        <p:nvSpPr>
          <p:cNvPr id="34828" name="AutoShape 12"/>
          <p:cNvSpPr>
            <a:spLocks noChangeArrowheads="1"/>
          </p:cNvSpPr>
          <p:nvPr/>
        </p:nvSpPr>
        <p:spPr bwMode="auto">
          <a:xfrm>
            <a:off x="7010400" y="1143000"/>
            <a:ext cx="1828800" cy="838200"/>
          </a:xfrm>
          <a:prstGeom prst="roundRect">
            <a:avLst>
              <a:gd name="adj" fmla="val 16667"/>
            </a:avLst>
          </a:prstGeom>
          <a:solidFill>
            <a:srgbClr val="FFFF00"/>
          </a:solidFill>
          <a:ln w="12700" cap="sq">
            <a:solidFill>
              <a:schemeClr val="tx2"/>
            </a:solidFill>
            <a:round/>
            <a:headEnd type="none" w="sm" len="sm"/>
            <a:tailEnd type="none" w="sm" len="sm"/>
          </a:ln>
          <a:effectLst/>
        </p:spPr>
        <p:txBody>
          <a:bodyPr wrap="none" anchor="ctr"/>
          <a:lstStyle/>
          <a:p>
            <a:pPr algn="ctr" eaLnBrk="0" hangingPunct="0"/>
            <a:r>
              <a:rPr lang="en-US" altLang="en-US" sz="2400" b="1" dirty="0">
                <a:solidFill>
                  <a:srgbClr val="000000"/>
                </a:solidFill>
                <a:latin typeface="Helvetica" pitchFamily="34" charset="0"/>
              </a:rPr>
              <a:t>3</a:t>
            </a:r>
            <a:r>
              <a:rPr lang="en-US" altLang="en-US" sz="2400" b="1" baseline="30000" dirty="0">
                <a:solidFill>
                  <a:srgbClr val="000000"/>
                </a:solidFill>
                <a:latin typeface="Helvetica" pitchFamily="34" charset="0"/>
              </a:rPr>
              <a:t>rd</a:t>
            </a:r>
            <a:r>
              <a:rPr lang="en-US" altLang="en-US" sz="2400" b="1" dirty="0">
                <a:solidFill>
                  <a:srgbClr val="000000"/>
                </a:solidFill>
                <a:latin typeface="Helvetica" pitchFamily="34" charset="0"/>
              </a:rPr>
              <a:t> Party</a:t>
            </a:r>
          </a:p>
          <a:p>
            <a:pPr algn="ctr" eaLnBrk="0" hangingPunct="0"/>
            <a:r>
              <a:rPr lang="en-US" altLang="en-US" sz="2400" b="1" dirty="0">
                <a:solidFill>
                  <a:srgbClr val="000000"/>
                </a:solidFill>
                <a:latin typeface="Helvetica" pitchFamily="34" charset="0"/>
              </a:rPr>
              <a:t>Auditor</a:t>
            </a:r>
          </a:p>
        </p:txBody>
      </p:sp>
      <p:sp>
        <p:nvSpPr>
          <p:cNvPr id="34829" name="AutoShape 13"/>
          <p:cNvSpPr>
            <a:spLocks noChangeArrowheads="1"/>
          </p:cNvSpPr>
          <p:nvPr/>
        </p:nvSpPr>
        <p:spPr bwMode="auto">
          <a:xfrm>
            <a:off x="7772400" y="4724400"/>
            <a:ext cx="304800" cy="1219200"/>
          </a:xfrm>
          <a:prstGeom prst="downArrow">
            <a:avLst>
              <a:gd name="adj1" fmla="val 50000"/>
              <a:gd name="adj2" fmla="val 1000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n-US"/>
          </a:p>
        </p:txBody>
      </p:sp>
      <p:sp>
        <p:nvSpPr>
          <p:cNvPr id="34830" name="AutoShape 14"/>
          <p:cNvSpPr>
            <a:spLocks noChangeArrowheads="1"/>
          </p:cNvSpPr>
          <p:nvPr/>
        </p:nvSpPr>
        <p:spPr bwMode="auto">
          <a:xfrm>
            <a:off x="7772400" y="2209800"/>
            <a:ext cx="304800" cy="990600"/>
          </a:xfrm>
          <a:prstGeom prst="downArrow">
            <a:avLst>
              <a:gd name="adj1" fmla="val 50000"/>
              <a:gd name="adj2" fmla="val 81250"/>
            </a:avLst>
          </a:prstGeom>
          <a:solidFill>
            <a:schemeClr val="accent2"/>
          </a:solidFill>
          <a:ln w="12700" cap="sq">
            <a:solidFill>
              <a:schemeClr val="tx1"/>
            </a:solidFill>
            <a:miter lim="800000"/>
            <a:headEnd type="none" w="sm" len="sm"/>
            <a:tailEnd type="none" w="sm" len="sm"/>
          </a:ln>
          <a:effectLst/>
        </p:spPr>
        <p:txBody>
          <a:bodyPr wrap="none" anchor="ctr"/>
          <a:lstStyle/>
          <a:p>
            <a:endParaRPr lang="en-US"/>
          </a:p>
        </p:txBody>
      </p:sp>
      <p:sp>
        <p:nvSpPr>
          <p:cNvPr id="34831" name="AutoShape 15"/>
          <p:cNvSpPr>
            <a:spLocks noChangeArrowheads="1"/>
          </p:cNvSpPr>
          <p:nvPr/>
        </p:nvSpPr>
        <p:spPr bwMode="auto">
          <a:xfrm rot="3964298">
            <a:off x="6324600" y="1295400"/>
            <a:ext cx="304800" cy="762000"/>
          </a:xfrm>
          <a:prstGeom prst="downArrow">
            <a:avLst>
              <a:gd name="adj1" fmla="val 50000"/>
              <a:gd name="adj2" fmla="val 625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n-US"/>
          </a:p>
        </p:txBody>
      </p:sp>
      <p:sp>
        <p:nvSpPr>
          <p:cNvPr id="34832" name="AutoShape 16"/>
          <p:cNvSpPr>
            <a:spLocks noChangeArrowheads="1"/>
          </p:cNvSpPr>
          <p:nvPr/>
        </p:nvSpPr>
        <p:spPr bwMode="auto">
          <a:xfrm>
            <a:off x="3048000" y="5715000"/>
            <a:ext cx="2667000" cy="838200"/>
          </a:xfrm>
          <a:prstGeom prst="roundRect">
            <a:avLst>
              <a:gd name="adj" fmla="val 16667"/>
            </a:avLst>
          </a:prstGeom>
          <a:solidFill>
            <a:srgbClr val="006600"/>
          </a:solidFill>
          <a:ln w="12700" cap="sq">
            <a:solidFill>
              <a:schemeClr val="tx2"/>
            </a:solidFill>
            <a:round/>
            <a:headEnd type="none" w="sm" len="sm"/>
            <a:tailEnd type="none" w="sm" len="sm"/>
          </a:ln>
          <a:effectLst/>
        </p:spPr>
        <p:txBody>
          <a:bodyPr wrap="none" anchor="ctr"/>
          <a:lstStyle/>
          <a:p>
            <a:pPr algn="ctr" eaLnBrk="0" hangingPunct="0"/>
            <a:r>
              <a:rPr lang="en-US" altLang="en-US" sz="2800" b="1">
                <a:solidFill>
                  <a:schemeClr val="bg1"/>
                </a:solidFill>
                <a:latin typeface="Helvetica" pitchFamily="34" charset="0"/>
              </a:rPr>
              <a:t>Education &amp; </a:t>
            </a:r>
          </a:p>
          <a:p>
            <a:pPr algn="ctr" eaLnBrk="0" hangingPunct="0"/>
            <a:r>
              <a:rPr lang="en-US" altLang="en-US" sz="2800" b="1">
                <a:solidFill>
                  <a:schemeClr val="bg1"/>
                </a:solidFill>
                <a:latin typeface="Helvetica" pitchFamily="34" charset="0"/>
              </a:rPr>
              <a:t>Outreach</a:t>
            </a:r>
          </a:p>
        </p:txBody>
      </p:sp>
      <p:sp>
        <p:nvSpPr>
          <p:cNvPr id="34833" name="AutoShape 17"/>
          <p:cNvSpPr>
            <a:spLocks noChangeArrowheads="1"/>
          </p:cNvSpPr>
          <p:nvPr/>
        </p:nvSpPr>
        <p:spPr bwMode="auto">
          <a:xfrm rot="16200000" flipH="1">
            <a:off x="3924300" y="4914900"/>
            <a:ext cx="838200" cy="304800"/>
          </a:xfrm>
          <a:prstGeom prst="leftRightArrow">
            <a:avLst>
              <a:gd name="adj1" fmla="val 50000"/>
              <a:gd name="adj2" fmla="val 55000"/>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34834" name="AutoShape 18"/>
          <p:cNvSpPr>
            <a:spLocks noChangeArrowheads="1"/>
          </p:cNvSpPr>
          <p:nvPr/>
        </p:nvSpPr>
        <p:spPr bwMode="auto">
          <a:xfrm>
            <a:off x="3124200" y="3352800"/>
            <a:ext cx="2362200" cy="1143000"/>
          </a:xfrm>
          <a:prstGeom prst="ribbon">
            <a:avLst>
              <a:gd name="adj1" fmla="val 12500"/>
              <a:gd name="adj2" fmla="val 50000"/>
            </a:avLst>
          </a:prstGeom>
          <a:solidFill>
            <a:srgbClr val="99CC00"/>
          </a:solidFill>
          <a:ln w="12700" cap="sq">
            <a:solidFill>
              <a:srgbClr val="FF0000"/>
            </a:solidFill>
            <a:round/>
            <a:headEnd type="none" w="sm" len="sm"/>
            <a:tailEnd type="none" w="sm" len="sm"/>
          </a:ln>
          <a:effectLst/>
        </p:spPr>
        <p:txBody>
          <a:bodyPr wrap="none" anchor="ctr"/>
          <a:lstStyle/>
          <a:p>
            <a:pPr algn="ctr" eaLnBrk="0" hangingPunct="0"/>
            <a:r>
              <a:rPr lang="en-US" sz="3600" b="1">
                <a:solidFill>
                  <a:srgbClr val="FF3300"/>
                </a:solidFill>
                <a:effectLst>
                  <a:outerShdw blurRad="38100" dist="38100" dir="2700000" algn="tl">
                    <a:srgbClr val="000000"/>
                  </a:outerShdw>
                </a:effectLst>
              </a:rPr>
              <a:t>Eco-Label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04453" name="Picture 5" descr="00055S"/>
          <p:cNvPicPr>
            <a:picLocks noChangeAspect="1" noChangeArrowheads="1"/>
          </p:cNvPicPr>
          <p:nvPr/>
        </p:nvPicPr>
        <p:blipFill>
          <a:blip r:embed="rId2" cstate="print"/>
          <a:srcRect/>
          <a:stretch>
            <a:fillRect/>
          </a:stretch>
        </p:blipFill>
        <p:spPr bwMode="auto">
          <a:xfrm>
            <a:off x="0" y="-228600"/>
            <a:ext cx="9372600" cy="7086600"/>
          </a:xfrm>
          <a:prstGeom prst="rect">
            <a:avLst/>
          </a:prstGeom>
          <a:noFill/>
        </p:spPr>
      </p:pic>
      <p:sp>
        <p:nvSpPr>
          <p:cNvPr id="104454" name="Rectangle 6"/>
          <p:cNvSpPr>
            <a:spLocks noChangeArrowheads="1"/>
          </p:cNvSpPr>
          <p:nvPr/>
        </p:nvSpPr>
        <p:spPr bwMode="auto">
          <a:xfrm>
            <a:off x="914400" y="304800"/>
            <a:ext cx="7620000" cy="1295400"/>
          </a:xfrm>
          <a:prstGeom prst="rect">
            <a:avLst/>
          </a:prstGeom>
          <a:noFill/>
          <a:ln w="9525">
            <a:noFill/>
            <a:miter lim="800000"/>
            <a:headEnd/>
            <a:tailEnd/>
          </a:ln>
          <a:effectLst/>
        </p:spPr>
        <p:txBody>
          <a:bodyPr anchor="ctr"/>
          <a:lstStyle/>
          <a:p>
            <a:pPr algn="ctr" eaLnBrk="0" hangingPunct="0">
              <a:lnSpc>
                <a:spcPct val="85000"/>
              </a:lnSpc>
            </a:pPr>
            <a:r>
              <a:rPr lang="en-US" sz="4000" b="1" dirty="0">
                <a:solidFill>
                  <a:srgbClr val="660066"/>
                </a:solidFill>
                <a:effectLst>
                  <a:outerShdw blurRad="38100" dist="38100" dir="2700000" algn="tl">
                    <a:srgbClr val="000000"/>
                  </a:outerShdw>
                </a:effectLst>
                <a:latin typeface="Arial" pitchFamily="34" charset="0"/>
                <a:cs typeface="Arial" pitchFamily="34" charset="0"/>
              </a:rPr>
              <a:t>Sustainability of Agriculture</a:t>
            </a:r>
          </a:p>
        </p:txBody>
      </p:sp>
      <p:sp>
        <p:nvSpPr>
          <p:cNvPr id="104455" name="Rectangle 7"/>
          <p:cNvSpPr>
            <a:spLocks noChangeArrowheads="1"/>
          </p:cNvSpPr>
          <p:nvPr/>
        </p:nvSpPr>
        <p:spPr bwMode="auto">
          <a:xfrm>
            <a:off x="304800" y="2057400"/>
            <a:ext cx="8686800" cy="3771900"/>
          </a:xfrm>
          <a:prstGeom prst="rect">
            <a:avLst/>
          </a:prstGeom>
          <a:noFill/>
          <a:ln w="38100">
            <a:noFill/>
            <a:miter lim="800000"/>
            <a:headEnd/>
            <a:tailEnd/>
          </a:ln>
          <a:effectLst/>
        </p:spPr>
        <p:txBody>
          <a:bodyPr/>
          <a:lstStyle/>
          <a:p>
            <a:pPr marL="288925" indent="-4763">
              <a:lnSpc>
                <a:spcPct val="150000"/>
              </a:lnSpc>
              <a:spcBef>
                <a:spcPct val="20000"/>
              </a:spcBef>
              <a:buClr>
                <a:srgbClr val="FF0000"/>
              </a:buClr>
              <a:buFont typeface="Wingdings" pitchFamily="2" charset="2"/>
              <a:buChar char="§"/>
            </a:pPr>
            <a:r>
              <a:rPr lang="en-US" sz="4000" b="1" dirty="0">
                <a:solidFill>
                  <a:srgbClr val="FF3300"/>
                </a:solidFill>
                <a:effectLst>
                  <a:outerShdw blurRad="38100" dist="38100" dir="2700000" algn="tl">
                    <a:srgbClr val="000000"/>
                  </a:outerShdw>
                </a:effectLst>
              </a:rPr>
              <a:t> </a:t>
            </a:r>
            <a:r>
              <a:rPr lang="en-US" sz="3600" dirty="0">
                <a:solidFill>
                  <a:srgbClr val="FFFF00"/>
                </a:solidFill>
                <a:effectLst>
                  <a:outerShdw blurRad="38100" dist="38100" dir="2700000" algn="tl">
                    <a:srgbClr val="000000">
                      <a:alpha val="43137"/>
                    </a:srgbClr>
                  </a:outerShdw>
                </a:effectLst>
                <a:latin typeface="Arial" pitchFamily="34" charset="0"/>
                <a:cs typeface="Arial" pitchFamily="34" charset="0"/>
              </a:rPr>
              <a:t>Economic profitability</a:t>
            </a:r>
          </a:p>
          <a:p>
            <a:pPr marL="288925" indent="-4763">
              <a:lnSpc>
                <a:spcPct val="150000"/>
              </a:lnSpc>
              <a:spcBef>
                <a:spcPct val="20000"/>
              </a:spcBef>
              <a:buClr>
                <a:srgbClr val="FF0000"/>
              </a:buClr>
              <a:buFont typeface="Wingdings" pitchFamily="2" charset="2"/>
              <a:buChar char="§"/>
            </a:pPr>
            <a:r>
              <a:rPr lang="en-US" sz="3600" dirty="0">
                <a:solidFill>
                  <a:srgbClr val="FFFF00"/>
                </a:solidFill>
                <a:effectLst>
                  <a:outerShdw blurRad="38100" dist="38100" dir="2700000" algn="tl">
                    <a:srgbClr val="000000">
                      <a:alpha val="43137"/>
                    </a:srgbClr>
                  </a:outerShdw>
                </a:effectLst>
                <a:latin typeface="Arial" pitchFamily="34" charset="0"/>
                <a:cs typeface="Arial" pitchFamily="34" charset="0"/>
              </a:rPr>
              <a:t> Environmental health</a:t>
            </a:r>
          </a:p>
          <a:p>
            <a:pPr marL="288925" indent="-4763">
              <a:lnSpc>
                <a:spcPct val="150000"/>
              </a:lnSpc>
              <a:spcBef>
                <a:spcPct val="20000"/>
              </a:spcBef>
              <a:buClr>
                <a:srgbClr val="FF0000"/>
              </a:buClr>
              <a:buFont typeface="Wingdings" pitchFamily="2" charset="2"/>
              <a:buChar char="§"/>
            </a:pPr>
            <a:r>
              <a:rPr lang="en-US" sz="3600" dirty="0">
                <a:solidFill>
                  <a:srgbClr val="FFFF00"/>
                </a:solidFill>
                <a:effectLst>
                  <a:outerShdw blurRad="38100" dist="38100" dir="2700000" algn="tl">
                    <a:srgbClr val="000000">
                      <a:alpha val="43137"/>
                    </a:srgbClr>
                  </a:outerShdw>
                </a:effectLst>
                <a:latin typeface="Arial" pitchFamily="34" charset="0"/>
                <a:cs typeface="Arial" pitchFamily="34" charset="0"/>
              </a:rPr>
              <a:t> Social and economic well-being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04800"/>
            <a:ext cx="8382000" cy="1447800"/>
          </a:xfrm>
        </p:spPr>
        <p:txBody>
          <a:bodyPr/>
          <a:lstStyle/>
          <a:p>
            <a:pPr eaLnBrk="1" hangingPunct="1">
              <a:defRPr/>
            </a:pPr>
            <a:r>
              <a:rPr lang="en-US" b="1" dirty="0" smtClean="0">
                <a:latin typeface="Arial" charset="0"/>
              </a:rPr>
              <a:t> </a:t>
            </a:r>
            <a:br>
              <a:rPr lang="en-US" b="1" dirty="0" smtClean="0">
                <a:latin typeface="Arial" charset="0"/>
              </a:rPr>
            </a:br>
            <a:r>
              <a:rPr lang="en-US" sz="4000" b="1" dirty="0" smtClean="0">
                <a:solidFill>
                  <a:srgbClr val="660066"/>
                </a:solidFill>
                <a:latin typeface="Arial" charset="0"/>
              </a:rPr>
              <a:t>Information on Commercial</a:t>
            </a:r>
            <a:br>
              <a:rPr lang="en-US" sz="4000" b="1" dirty="0" smtClean="0">
                <a:solidFill>
                  <a:srgbClr val="660066"/>
                </a:solidFill>
                <a:latin typeface="Arial" charset="0"/>
              </a:rPr>
            </a:br>
            <a:r>
              <a:rPr lang="en-US" sz="4000" b="1" dirty="0" smtClean="0">
                <a:solidFill>
                  <a:srgbClr val="660066"/>
                </a:solidFill>
                <a:latin typeface="Arial" charset="0"/>
              </a:rPr>
              <a:t> Biological Control </a:t>
            </a:r>
            <a:r>
              <a:rPr lang="en-US" sz="4000" b="1" dirty="0" smtClean="0">
                <a:latin typeface="Arial" charset="0"/>
              </a:rPr>
              <a:t/>
            </a:r>
            <a:br>
              <a:rPr lang="en-US" sz="4000" b="1" dirty="0" smtClean="0">
                <a:latin typeface="Arial" charset="0"/>
              </a:rPr>
            </a:br>
            <a:endParaRPr lang="en-US" sz="4000" dirty="0" smtClean="0">
              <a:latin typeface="Arial" charset="0"/>
            </a:endParaRPr>
          </a:p>
        </p:txBody>
      </p:sp>
      <p:grpSp>
        <p:nvGrpSpPr>
          <p:cNvPr id="32771" name="Group 10"/>
          <p:cNvGrpSpPr>
            <a:grpSpLocks/>
          </p:cNvGrpSpPr>
          <p:nvPr/>
        </p:nvGrpSpPr>
        <p:grpSpPr bwMode="auto">
          <a:xfrm>
            <a:off x="228600" y="2590800"/>
            <a:ext cx="8686800" cy="3276600"/>
            <a:chOff x="144" y="1776"/>
            <a:chExt cx="5472" cy="2064"/>
          </a:xfrm>
        </p:grpSpPr>
        <p:sp>
          <p:nvSpPr>
            <p:cNvPr id="32772" name="Oval 6"/>
            <p:cNvSpPr>
              <a:spLocks noChangeArrowheads="1"/>
            </p:cNvSpPr>
            <p:nvPr/>
          </p:nvSpPr>
          <p:spPr bwMode="auto">
            <a:xfrm>
              <a:off x="144" y="1776"/>
              <a:ext cx="5472" cy="2064"/>
            </a:xfrm>
            <a:prstGeom prst="ellipse">
              <a:avLst/>
            </a:prstGeom>
            <a:solidFill>
              <a:schemeClr val="tx1"/>
            </a:solidFill>
            <a:ln w="38100">
              <a:solidFill>
                <a:srgbClr val="000000"/>
              </a:solidFill>
              <a:round/>
              <a:headEnd/>
              <a:tailEnd/>
            </a:ln>
          </p:spPr>
          <p:txBody>
            <a:bodyPr wrap="none" anchor="ctr"/>
            <a:lstStyle/>
            <a:p>
              <a:endParaRPr lang="en-US"/>
            </a:p>
          </p:txBody>
        </p:sp>
        <p:pic>
          <p:nvPicPr>
            <p:cNvPr id="32773" name="Picture 4"/>
            <p:cNvPicPr>
              <a:picLocks noChangeAspect="1" noChangeArrowheads="1"/>
            </p:cNvPicPr>
            <p:nvPr/>
          </p:nvPicPr>
          <p:blipFill>
            <a:blip r:embed="rId2" cstate="print"/>
            <a:srcRect l="2353" r="2353"/>
            <a:stretch>
              <a:fillRect/>
            </a:stretch>
          </p:blipFill>
          <p:spPr bwMode="auto">
            <a:xfrm>
              <a:off x="1056" y="2160"/>
              <a:ext cx="3888" cy="1289"/>
            </a:xfrm>
            <a:prstGeom prst="rect">
              <a:avLst/>
            </a:prstGeom>
            <a:noFill/>
            <a:ln w="9525">
              <a:noFill/>
              <a:miter lim="800000"/>
              <a:headEnd/>
              <a:tailEnd/>
            </a:ln>
          </p:spPr>
        </p:pic>
        <p:sp>
          <p:nvSpPr>
            <p:cNvPr id="91144" name="Text Box 8"/>
            <p:cNvSpPr txBox="1">
              <a:spLocks noChangeArrowheads="1"/>
            </p:cNvSpPr>
            <p:nvPr/>
          </p:nvSpPr>
          <p:spPr bwMode="auto">
            <a:xfrm>
              <a:off x="1872" y="3216"/>
              <a:ext cx="3130" cy="365"/>
            </a:xfrm>
            <a:prstGeom prst="rect">
              <a:avLst/>
            </a:prstGeom>
            <a:noFill/>
            <a:ln w="9525">
              <a:noFill/>
              <a:miter lim="800000"/>
              <a:headEnd/>
              <a:tailEnd/>
            </a:ln>
            <a:effectLst/>
          </p:spPr>
          <p:txBody>
            <a:bodyPr>
              <a:spAutoFit/>
            </a:bodyPr>
            <a:lstStyle/>
            <a:p>
              <a:pPr>
                <a:defRPr/>
              </a:pPr>
              <a:r>
                <a:rPr lang="en-US" sz="3200">
                  <a:solidFill>
                    <a:schemeClr val="accent1"/>
                  </a:solidFill>
                  <a:effectLst>
                    <a:outerShdw blurRad="38100" dist="38100" dir="2700000" algn="tl">
                      <a:srgbClr val="000000"/>
                    </a:outerShdw>
                  </a:effectLst>
                  <a:latin typeface="Arial" charset="0"/>
                </a:rPr>
                <a:t>http://ipm.ifas.ufl.edu</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04800" y="76200"/>
            <a:ext cx="8534400" cy="1295400"/>
          </a:xfrm>
        </p:spPr>
        <p:txBody>
          <a:bodyPr/>
          <a:lstStyle/>
          <a:p>
            <a:pPr eaLnBrk="1" hangingPunct="1">
              <a:defRPr/>
            </a:pPr>
            <a:r>
              <a:rPr lang="en-US" sz="2800" b="1" dirty="0" smtClean="0"/>
              <a:t> </a:t>
            </a:r>
            <a:r>
              <a:rPr lang="en-US" sz="4000" b="1" dirty="0" smtClean="0">
                <a:solidFill>
                  <a:srgbClr val="660066"/>
                </a:solidFill>
                <a:effectLst>
                  <a:outerShdw blurRad="38100" dist="38100" dir="2700000" algn="tl">
                    <a:srgbClr val="000000"/>
                  </a:outerShdw>
                </a:effectLst>
                <a:latin typeface="Arial" charset="0"/>
              </a:rPr>
              <a:t>Major Commercial Natural Enemies</a:t>
            </a:r>
          </a:p>
        </p:txBody>
      </p:sp>
      <p:sp>
        <p:nvSpPr>
          <p:cNvPr id="17411" name="AutoShape 6" descr="e_floridanus08"/>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17412" name="Rectangle 7"/>
          <p:cNvSpPr>
            <a:spLocks noChangeArrowheads="1"/>
          </p:cNvSpPr>
          <p:nvPr/>
        </p:nvSpPr>
        <p:spPr bwMode="auto">
          <a:xfrm>
            <a:off x="0" y="2686050"/>
            <a:ext cx="9144000" cy="0"/>
          </a:xfrm>
          <a:prstGeom prst="rect">
            <a:avLst/>
          </a:prstGeom>
          <a:noFill/>
          <a:ln w="9525">
            <a:noFill/>
            <a:miter lim="800000"/>
            <a:headEnd/>
            <a:tailEnd/>
          </a:ln>
        </p:spPr>
        <p:txBody>
          <a:bodyPr>
            <a:spAutoFit/>
          </a:bodyPr>
          <a:lstStyle/>
          <a:p>
            <a:endParaRPr lang="en-US"/>
          </a:p>
        </p:txBody>
      </p:sp>
      <p:sp>
        <p:nvSpPr>
          <p:cNvPr id="17413" name="Rectangle 8"/>
          <p:cNvSpPr>
            <a:spLocks noChangeArrowheads="1"/>
          </p:cNvSpPr>
          <p:nvPr/>
        </p:nvSpPr>
        <p:spPr bwMode="auto">
          <a:xfrm>
            <a:off x="0" y="2686050"/>
            <a:ext cx="9144000" cy="0"/>
          </a:xfrm>
          <a:prstGeom prst="rect">
            <a:avLst/>
          </a:prstGeom>
          <a:noFill/>
          <a:ln w="9525">
            <a:noFill/>
            <a:miter lim="800000"/>
            <a:headEnd/>
            <a:tailEnd/>
          </a:ln>
        </p:spPr>
        <p:txBody>
          <a:bodyPr>
            <a:spAutoFit/>
          </a:bodyPr>
          <a:lstStyle/>
          <a:p>
            <a:endParaRPr lang="en-US"/>
          </a:p>
        </p:txBody>
      </p:sp>
      <p:sp>
        <p:nvSpPr>
          <p:cNvPr id="17414" name="Rectangle 12"/>
          <p:cNvSpPr>
            <a:spLocks noChangeArrowheads="1"/>
          </p:cNvSpPr>
          <p:nvPr/>
        </p:nvSpPr>
        <p:spPr bwMode="auto">
          <a:xfrm>
            <a:off x="0" y="2686050"/>
            <a:ext cx="9144000" cy="0"/>
          </a:xfrm>
          <a:prstGeom prst="rect">
            <a:avLst/>
          </a:prstGeom>
          <a:noFill/>
          <a:ln w="9525">
            <a:noFill/>
            <a:miter lim="800000"/>
            <a:headEnd/>
            <a:tailEnd/>
          </a:ln>
        </p:spPr>
        <p:txBody>
          <a:bodyPr>
            <a:spAutoFit/>
          </a:bodyPr>
          <a:lstStyle/>
          <a:p>
            <a:endParaRPr lang="en-US"/>
          </a:p>
        </p:txBody>
      </p:sp>
      <p:pic>
        <p:nvPicPr>
          <p:cNvPr id="17415" name="Picture 5" descr="Photo"/>
          <p:cNvPicPr>
            <a:picLocks noChangeAspect="1" noChangeArrowheads="1"/>
          </p:cNvPicPr>
          <p:nvPr/>
        </p:nvPicPr>
        <p:blipFill>
          <a:blip r:embed="rId2" cstate="print"/>
          <a:srcRect l="19814" r="18266" b="10828"/>
          <a:stretch>
            <a:fillRect/>
          </a:stretch>
        </p:blipFill>
        <p:spPr bwMode="auto">
          <a:xfrm>
            <a:off x="3124200" y="1524000"/>
            <a:ext cx="2401888" cy="2286000"/>
          </a:xfrm>
          <a:prstGeom prst="rect">
            <a:avLst/>
          </a:prstGeom>
          <a:noFill/>
          <a:ln w="19050">
            <a:solidFill>
              <a:schemeClr val="bg1"/>
            </a:solidFill>
            <a:miter lim="800000"/>
            <a:headEnd/>
            <a:tailEnd/>
          </a:ln>
        </p:spPr>
      </p:pic>
      <p:pic>
        <p:nvPicPr>
          <p:cNvPr id="17416" name="Picture 5" descr="cryptolaemus"/>
          <p:cNvPicPr>
            <a:picLocks noChangeAspect="1" noChangeArrowheads="1"/>
          </p:cNvPicPr>
          <p:nvPr/>
        </p:nvPicPr>
        <p:blipFill>
          <a:blip r:embed="rId3" cstate="print"/>
          <a:srcRect/>
          <a:stretch>
            <a:fillRect/>
          </a:stretch>
        </p:blipFill>
        <p:spPr bwMode="auto">
          <a:xfrm>
            <a:off x="4876800" y="4038600"/>
            <a:ext cx="3803650" cy="2514600"/>
          </a:xfrm>
          <a:prstGeom prst="rect">
            <a:avLst/>
          </a:prstGeom>
          <a:noFill/>
          <a:ln w="19050">
            <a:solidFill>
              <a:schemeClr val="bg1"/>
            </a:solidFill>
            <a:miter lim="800000"/>
            <a:headEnd/>
            <a:tailEnd/>
          </a:ln>
        </p:spPr>
      </p:pic>
      <p:pic>
        <p:nvPicPr>
          <p:cNvPr id="17417" name="Picture 11" descr="Delphastus 1,000 each"/>
          <p:cNvPicPr>
            <a:picLocks noChangeAspect="1" noChangeArrowheads="1"/>
          </p:cNvPicPr>
          <p:nvPr/>
        </p:nvPicPr>
        <p:blipFill>
          <a:blip r:embed="rId4" cstate="print"/>
          <a:srcRect l="5333" t="2667" r="3999" b="3999"/>
          <a:stretch>
            <a:fillRect/>
          </a:stretch>
        </p:blipFill>
        <p:spPr bwMode="auto">
          <a:xfrm>
            <a:off x="304800" y="1066800"/>
            <a:ext cx="2438400" cy="2509838"/>
          </a:xfrm>
          <a:prstGeom prst="rect">
            <a:avLst/>
          </a:prstGeom>
          <a:noFill/>
          <a:ln w="19050">
            <a:solidFill>
              <a:schemeClr val="bg1"/>
            </a:solidFill>
            <a:miter lim="800000"/>
            <a:headEnd/>
            <a:tailEnd/>
          </a:ln>
        </p:spPr>
      </p:pic>
      <p:pic>
        <p:nvPicPr>
          <p:cNvPr id="17418" name="Picture 14" descr="Photo"/>
          <p:cNvPicPr>
            <a:picLocks noChangeAspect="1" noChangeArrowheads="1"/>
          </p:cNvPicPr>
          <p:nvPr/>
        </p:nvPicPr>
        <p:blipFill>
          <a:blip r:embed="rId5" cstate="print"/>
          <a:srcRect b="6772"/>
          <a:stretch>
            <a:fillRect/>
          </a:stretch>
        </p:blipFill>
        <p:spPr bwMode="auto">
          <a:xfrm>
            <a:off x="717550" y="4038600"/>
            <a:ext cx="1776413" cy="2514600"/>
          </a:xfrm>
          <a:prstGeom prst="rect">
            <a:avLst/>
          </a:prstGeom>
          <a:noFill/>
          <a:ln w="19050">
            <a:solidFill>
              <a:schemeClr val="bg1"/>
            </a:solidFill>
            <a:miter lim="800000"/>
            <a:headEnd/>
            <a:tailEnd/>
          </a:ln>
        </p:spPr>
      </p:pic>
      <p:pic>
        <p:nvPicPr>
          <p:cNvPr id="17419" name="Picture 16" descr="Image23"/>
          <p:cNvPicPr>
            <a:picLocks noChangeAspect="1" noChangeArrowheads="1"/>
          </p:cNvPicPr>
          <p:nvPr/>
        </p:nvPicPr>
        <p:blipFill>
          <a:blip r:embed="rId6" cstate="print"/>
          <a:srcRect l="9917" t="5861" r="10744"/>
          <a:stretch>
            <a:fillRect/>
          </a:stretch>
        </p:blipFill>
        <p:spPr bwMode="auto">
          <a:xfrm>
            <a:off x="2438400" y="4038600"/>
            <a:ext cx="1878013" cy="2514600"/>
          </a:xfrm>
          <a:prstGeom prst="rect">
            <a:avLst/>
          </a:prstGeom>
          <a:noFill/>
          <a:ln w="19050">
            <a:solidFill>
              <a:schemeClr val="bg1"/>
            </a:solidFill>
            <a:miter lim="800000"/>
            <a:headEnd/>
            <a:tailEnd/>
          </a:ln>
        </p:spPr>
      </p:pic>
      <p:pic>
        <p:nvPicPr>
          <p:cNvPr id="17420" name="Picture 17" descr="The rove beetle Atheta coriaria is a soil-dwelling predator that feeds on the eggs and larvae of fungus gnats and shoreflies."/>
          <p:cNvPicPr>
            <a:picLocks noChangeAspect="1" noChangeArrowheads="1"/>
          </p:cNvPicPr>
          <p:nvPr/>
        </p:nvPicPr>
        <p:blipFill>
          <a:blip r:embed="rId7" cstate="print"/>
          <a:srcRect r="-159" b="8458"/>
          <a:stretch>
            <a:fillRect/>
          </a:stretch>
        </p:blipFill>
        <p:spPr bwMode="auto">
          <a:xfrm>
            <a:off x="5791200" y="1752600"/>
            <a:ext cx="3074988" cy="1860550"/>
          </a:xfrm>
          <a:prstGeom prst="rect">
            <a:avLst/>
          </a:prstGeom>
          <a:noFill/>
          <a:ln w="19050">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0"/>
            <a:ext cx="9144000" cy="1143000"/>
          </a:xfrm>
        </p:spPr>
        <p:txBody>
          <a:bodyPr/>
          <a:lstStyle/>
          <a:p>
            <a:pPr eaLnBrk="1" hangingPunct="1">
              <a:defRPr/>
            </a:pPr>
            <a:r>
              <a:rPr lang="en-US" sz="4000" b="1" dirty="0" smtClean="0">
                <a:solidFill>
                  <a:srgbClr val="660066"/>
                </a:solidFill>
                <a:effectLst>
                  <a:outerShdw blurRad="38100" dist="38100" dir="2700000" algn="tl">
                    <a:srgbClr val="000000"/>
                  </a:outerShdw>
                </a:effectLst>
                <a:latin typeface="Arial" charset="0"/>
              </a:rPr>
              <a:t>Milestones in Commercialization of Biological Control</a:t>
            </a:r>
          </a:p>
        </p:txBody>
      </p:sp>
      <p:sp>
        <p:nvSpPr>
          <p:cNvPr id="19459" name="Rectangle 3"/>
          <p:cNvSpPr>
            <a:spLocks noGrp="1" noChangeArrowheads="1"/>
          </p:cNvSpPr>
          <p:nvPr>
            <p:ph type="subTitle" idx="1"/>
          </p:nvPr>
        </p:nvSpPr>
        <p:spPr>
          <a:xfrm>
            <a:off x="1295400" y="1295400"/>
            <a:ext cx="6477000" cy="5334000"/>
          </a:xfrm>
          <a:solidFill>
            <a:schemeClr val="bg1"/>
          </a:solidFill>
          <a:ln w="28575">
            <a:solidFill>
              <a:srgbClr val="660066"/>
            </a:solidFill>
          </a:ln>
        </p:spPr>
        <p:txBody>
          <a:bodyPr/>
          <a:lstStyle/>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1895- Farming </a:t>
            </a:r>
            <a:r>
              <a:rPr lang="en-US" sz="2400" i="1" dirty="0" err="1" smtClean="0">
                <a:solidFill>
                  <a:srgbClr val="000000"/>
                </a:solidFill>
                <a:effectLst>
                  <a:outerShdw blurRad="38100" dist="38100" dir="2700000" algn="tl">
                    <a:srgbClr val="C0C0C0"/>
                  </a:outerShdw>
                </a:effectLst>
                <a:latin typeface="Arial" charset="0"/>
                <a:cs typeface="Times New Roman" pitchFamily="18" charset="0"/>
              </a:rPr>
              <a:t>Trichogramma</a:t>
            </a:r>
            <a:r>
              <a:rPr lang="en-US" sz="2400" dirty="0" smtClean="0">
                <a:solidFill>
                  <a:srgbClr val="000000"/>
                </a:solidFill>
                <a:effectLst>
                  <a:outerShdw blurRad="38100" dist="38100" dir="2700000" algn="tl">
                    <a:srgbClr val="C0C0C0"/>
                  </a:outerShdw>
                </a:effectLst>
                <a:latin typeface="Arial" charset="0"/>
                <a:cs typeface="Times New Roman" pitchFamily="18" charset="0"/>
              </a:rPr>
              <a:t> proposed</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1926- Fillmore, mass prod. NE citrus pests</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1929- </a:t>
            </a:r>
            <a:r>
              <a:rPr lang="en-US" sz="2400" i="1" dirty="0" err="1" smtClean="0">
                <a:solidFill>
                  <a:srgbClr val="000000"/>
                </a:solidFill>
                <a:effectLst>
                  <a:outerShdw blurRad="38100" dist="38100" dir="2700000" algn="tl">
                    <a:srgbClr val="C0C0C0"/>
                  </a:outerShdw>
                </a:effectLst>
                <a:latin typeface="Arial" charset="0"/>
                <a:cs typeface="Times New Roman" pitchFamily="18" charset="0"/>
              </a:rPr>
              <a:t>Trichogramma</a:t>
            </a:r>
            <a:r>
              <a:rPr lang="en-US" sz="2400" dirty="0" smtClean="0">
                <a:solidFill>
                  <a:srgbClr val="000000"/>
                </a:solidFill>
                <a:effectLst>
                  <a:outerShdw blurRad="38100" dist="38100" dir="2700000" algn="tl">
                    <a:srgbClr val="C0C0C0"/>
                  </a:outerShdw>
                </a:effectLst>
                <a:latin typeface="Arial" charset="0"/>
                <a:cs typeface="Times New Roman" pitchFamily="18" charset="0"/>
              </a:rPr>
              <a:t> on factitious host</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1949- </a:t>
            </a:r>
            <a:r>
              <a:rPr lang="en-US" sz="2400" i="1" dirty="0" err="1" smtClean="0">
                <a:solidFill>
                  <a:srgbClr val="000000"/>
                </a:solidFill>
                <a:effectLst>
                  <a:outerShdw blurRad="38100" dist="38100" dir="2700000" algn="tl">
                    <a:srgbClr val="C0C0C0"/>
                  </a:outerShdw>
                </a:effectLst>
                <a:latin typeface="Arial" charset="0"/>
                <a:cs typeface="Times New Roman" pitchFamily="18" charset="0"/>
              </a:rPr>
              <a:t>Chrysoperla</a:t>
            </a:r>
            <a:r>
              <a:rPr lang="en-US" sz="2400" dirty="0" smtClean="0">
                <a:solidFill>
                  <a:srgbClr val="000000"/>
                </a:solidFill>
                <a:effectLst>
                  <a:outerShdw blurRad="38100" dist="38100" dir="2700000" algn="tl">
                    <a:srgbClr val="C0C0C0"/>
                  </a:outerShdw>
                </a:effectLst>
                <a:latin typeface="Arial" charset="0"/>
                <a:cs typeface="Times New Roman" pitchFamily="18" charset="0"/>
              </a:rPr>
              <a:t> colonization</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1956- Predaceous mites, mites on strawberry</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1968- </a:t>
            </a:r>
            <a:r>
              <a:rPr lang="en-US" sz="2400" dirty="0" err="1" smtClean="0">
                <a:solidFill>
                  <a:srgbClr val="000000"/>
                </a:solidFill>
                <a:effectLst>
                  <a:outerShdw blurRad="38100" dist="38100" dir="2700000" algn="tl">
                    <a:srgbClr val="C0C0C0"/>
                  </a:outerShdw>
                </a:effectLst>
                <a:latin typeface="Arial" charset="0"/>
                <a:cs typeface="Times New Roman" pitchFamily="18" charset="0"/>
              </a:rPr>
              <a:t>Koppert</a:t>
            </a:r>
            <a:r>
              <a:rPr lang="en-US" sz="2400" dirty="0" smtClean="0">
                <a:solidFill>
                  <a:srgbClr val="000000"/>
                </a:solidFill>
                <a:effectLst>
                  <a:outerShdw blurRad="38100" dist="38100" dir="2700000" algn="tl">
                    <a:srgbClr val="C0C0C0"/>
                  </a:outerShdw>
                </a:effectLst>
                <a:latin typeface="Arial" charset="0"/>
                <a:cs typeface="Times New Roman" pitchFamily="18" charset="0"/>
              </a:rPr>
              <a:t> established</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1975- </a:t>
            </a:r>
            <a:r>
              <a:rPr lang="en-US" sz="2400" i="1" dirty="0" err="1" smtClean="0">
                <a:solidFill>
                  <a:srgbClr val="000000"/>
                </a:solidFill>
                <a:effectLst>
                  <a:outerShdw blurRad="38100" dist="38100" dir="2700000" algn="tl">
                    <a:srgbClr val="C0C0C0"/>
                  </a:outerShdw>
                </a:effectLst>
                <a:latin typeface="Arial" charset="0"/>
                <a:cs typeface="Times New Roman" pitchFamily="18" charset="0"/>
              </a:rPr>
              <a:t>Trichogramma</a:t>
            </a:r>
            <a:r>
              <a:rPr lang="en-US" sz="2400" i="1" dirty="0" smtClean="0">
                <a:solidFill>
                  <a:srgbClr val="000000"/>
                </a:solidFill>
                <a:effectLst>
                  <a:outerShdw blurRad="38100" dist="38100" dir="2700000" algn="tl">
                    <a:srgbClr val="C0C0C0"/>
                  </a:outerShdw>
                </a:effectLst>
                <a:latin typeface="Arial" charset="0"/>
                <a:cs typeface="Times New Roman" pitchFamily="18" charset="0"/>
              </a:rPr>
              <a:t>, </a:t>
            </a:r>
            <a:r>
              <a:rPr lang="en-US" sz="2400" dirty="0" smtClean="0">
                <a:solidFill>
                  <a:srgbClr val="000000"/>
                </a:solidFill>
                <a:effectLst>
                  <a:outerShdw blurRad="38100" dist="38100" dir="2700000" algn="tl">
                    <a:srgbClr val="C0C0C0"/>
                  </a:outerShdw>
                </a:effectLst>
                <a:latin typeface="Arial" charset="0"/>
                <a:cs typeface="Times New Roman" pitchFamily="18" charset="0"/>
              </a:rPr>
              <a:t>European corn borer</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1981- IOBC WGQC (AMRQC)</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1988- Whitefly parasites, Europe glasshouses</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1990- ANBP established in California</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1995- Commercial artificial diet for predators</a:t>
            </a:r>
          </a:p>
          <a:p>
            <a:pPr algn="l" eaLnBrk="1" hangingPunct="1">
              <a:defRPr/>
            </a:pPr>
            <a:r>
              <a:rPr lang="en-US" sz="2400" dirty="0" smtClean="0">
                <a:solidFill>
                  <a:srgbClr val="000000"/>
                </a:solidFill>
                <a:effectLst>
                  <a:outerShdw blurRad="38100" dist="38100" dir="2700000" algn="tl">
                    <a:srgbClr val="C0C0C0"/>
                  </a:outerShdw>
                </a:effectLst>
                <a:latin typeface="Arial" charset="0"/>
                <a:cs typeface="Times New Roman" pitchFamily="18" charset="0"/>
              </a:rPr>
              <a:t>1995- IBMA established in France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76133" name="Rectangle 5"/>
          <p:cNvSpPr>
            <a:spLocks noGrp="1" noChangeArrowheads="1"/>
          </p:cNvSpPr>
          <p:nvPr>
            <p:ph type="title"/>
          </p:nvPr>
        </p:nvSpPr>
        <p:spPr>
          <a:xfrm>
            <a:off x="0" y="76200"/>
            <a:ext cx="9144000" cy="1143000"/>
          </a:xfrm>
        </p:spPr>
        <p:txBody>
          <a:bodyPr>
            <a:noAutofit/>
          </a:bodyPr>
          <a:lstStyle/>
          <a:p>
            <a:pPr eaLnBrk="1" hangingPunct="1">
              <a:defRPr/>
            </a:pPr>
            <a:r>
              <a:rPr lang="en-US" sz="4000" b="1" dirty="0" smtClean="0">
                <a:solidFill>
                  <a:srgbClr val="660066"/>
                </a:solidFill>
                <a:effectLst>
                  <a:outerShdw blurRad="38100" dist="38100" dir="2700000" algn="tl">
                    <a:srgbClr val="000000"/>
                  </a:outerShdw>
                </a:effectLst>
                <a:latin typeface="Arial" pitchFamily="34" charset="0"/>
                <a:cs typeface="Arial" pitchFamily="34" charset="0"/>
              </a:rPr>
              <a:t>Biological Control Organizations with Commercial Affiliations</a:t>
            </a:r>
            <a:endParaRPr lang="en-US" sz="4000" b="1" dirty="0">
              <a:solidFill>
                <a:srgbClr val="660066"/>
              </a:solidFill>
              <a:effectLst>
                <a:outerShdw blurRad="38100" dist="38100" dir="2700000" algn="tl">
                  <a:srgbClr val="000000"/>
                </a:outerShdw>
              </a:effectLst>
              <a:latin typeface="Arial" pitchFamily="34" charset="0"/>
              <a:cs typeface="Arial" pitchFamily="34" charset="0"/>
            </a:endParaRPr>
          </a:p>
        </p:txBody>
      </p:sp>
      <p:pic>
        <p:nvPicPr>
          <p:cNvPr id="8195" name="Picture 6" descr="NLImage7"/>
          <p:cNvPicPr>
            <a:picLocks noChangeAspect="1" noChangeArrowheads="1"/>
          </p:cNvPicPr>
          <p:nvPr/>
        </p:nvPicPr>
        <p:blipFill>
          <a:blip r:embed="rId2" cstate="print"/>
          <a:srcRect l="24324" t="14415" r="21622" b="17117"/>
          <a:stretch>
            <a:fillRect/>
          </a:stretch>
        </p:blipFill>
        <p:spPr bwMode="auto">
          <a:xfrm>
            <a:off x="685800" y="1492250"/>
            <a:ext cx="2438400" cy="2317750"/>
          </a:xfrm>
          <a:prstGeom prst="rect">
            <a:avLst/>
          </a:prstGeom>
          <a:noFill/>
          <a:ln w="9525">
            <a:noFill/>
            <a:miter lim="800000"/>
            <a:headEnd/>
            <a:tailEnd/>
          </a:ln>
        </p:spPr>
      </p:pic>
      <p:pic>
        <p:nvPicPr>
          <p:cNvPr id="8196" name="Picture 7" descr="IBMA Logo"/>
          <p:cNvPicPr>
            <a:picLocks noChangeAspect="1" noChangeArrowheads="1"/>
          </p:cNvPicPr>
          <p:nvPr/>
        </p:nvPicPr>
        <p:blipFill>
          <a:blip r:embed="rId3" cstate="print"/>
          <a:srcRect/>
          <a:stretch>
            <a:fillRect/>
          </a:stretch>
        </p:blipFill>
        <p:spPr bwMode="auto">
          <a:xfrm>
            <a:off x="4724400" y="1828800"/>
            <a:ext cx="3505200" cy="1700213"/>
          </a:xfrm>
          <a:prstGeom prst="rect">
            <a:avLst/>
          </a:prstGeom>
          <a:noFill/>
          <a:ln w="31750">
            <a:solidFill>
              <a:schemeClr val="tx1"/>
            </a:solidFill>
            <a:miter lim="800000"/>
            <a:headEnd/>
            <a:tailEnd/>
          </a:ln>
        </p:spPr>
      </p:pic>
      <p:grpSp>
        <p:nvGrpSpPr>
          <p:cNvPr id="8197" name="Group 7"/>
          <p:cNvGrpSpPr>
            <a:grpSpLocks/>
          </p:cNvGrpSpPr>
          <p:nvPr/>
        </p:nvGrpSpPr>
        <p:grpSpPr bwMode="auto">
          <a:xfrm>
            <a:off x="2057400" y="4191000"/>
            <a:ext cx="4784725" cy="2270125"/>
            <a:chOff x="304800" y="4419600"/>
            <a:chExt cx="4404360" cy="1889760"/>
          </a:xfrm>
        </p:grpSpPr>
        <p:pic>
          <p:nvPicPr>
            <p:cNvPr id="8198" name="Picture 2" descr="IOBC, International Organisation for Biological Control of Noxious Animals and Plants"/>
            <p:cNvPicPr>
              <a:picLocks noChangeAspect="1" noChangeArrowheads="1"/>
            </p:cNvPicPr>
            <p:nvPr/>
          </p:nvPicPr>
          <p:blipFill>
            <a:blip r:embed="rId4" cstate="print"/>
            <a:srcRect/>
            <a:stretch>
              <a:fillRect/>
            </a:stretch>
          </p:blipFill>
          <p:spPr bwMode="auto">
            <a:xfrm>
              <a:off x="304800" y="4419600"/>
              <a:ext cx="3807823" cy="1828800"/>
            </a:xfrm>
            <a:prstGeom prst="rect">
              <a:avLst/>
            </a:prstGeom>
            <a:noFill/>
            <a:ln w="28575">
              <a:solidFill>
                <a:schemeClr val="tx1"/>
              </a:solidFill>
              <a:miter lim="800000"/>
              <a:headEnd/>
              <a:tailEnd/>
            </a:ln>
          </p:spPr>
        </p:pic>
        <p:sp>
          <p:nvSpPr>
            <p:cNvPr id="8199" name="TextBox 8"/>
            <p:cNvSpPr txBox="1">
              <a:spLocks noChangeArrowheads="1"/>
            </p:cNvSpPr>
            <p:nvPr/>
          </p:nvSpPr>
          <p:spPr bwMode="auto">
            <a:xfrm>
              <a:off x="3429000" y="5486400"/>
              <a:ext cx="1280160" cy="822960"/>
            </a:xfrm>
            <a:prstGeom prst="rect">
              <a:avLst/>
            </a:prstGeom>
            <a:solidFill>
              <a:schemeClr val="bg1"/>
            </a:solidFill>
            <a:ln w="12700">
              <a:solidFill>
                <a:schemeClr val="tx1"/>
              </a:solidFill>
              <a:miter lim="800000"/>
              <a:headEnd/>
              <a:tailEnd/>
            </a:ln>
          </p:spPr>
          <p:txBody>
            <a:bodyPr anchor="ctr">
              <a:spAutoFit/>
            </a:bodyPr>
            <a:lstStyle/>
            <a:p>
              <a:r>
                <a:rPr lang="en-US" sz="3200" b="1">
                  <a:latin typeface="Lucida Sans" pitchFamily="34" charset="0"/>
                </a:rPr>
                <a:t>IOBC</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5638800" cy="1143000"/>
          </a:xfrm>
        </p:spPr>
        <p:txBody>
          <a:bodyPr/>
          <a:lstStyle/>
          <a:p>
            <a:pPr eaLnBrk="1" hangingPunct="1">
              <a:defRPr/>
            </a:pPr>
            <a:r>
              <a:rPr lang="en-US" sz="4000" b="1" dirty="0">
                <a:solidFill>
                  <a:srgbClr val="660066"/>
                </a:solidFill>
                <a:effectLst>
                  <a:outerShdw blurRad="38100" dist="38100" dir="2700000" algn="tl">
                    <a:srgbClr val="000000">
                      <a:alpha val="43137"/>
                    </a:srgbClr>
                  </a:outerShdw>
                </a:effectLst>
                <a:latin typeface="Arial" pitchFamily="34" charset="0"/>
                <a:cs typeface="Arial" pitchFamily="34" charset="0"/>
              </a:rPr>
              <a:t>ANBP's Objectives</a:t>
            </a:r>
          </a:p>
        </p:txBody>
      </p:sp>
      <p:sp>
        <p:nvSpPr>
          <p:cNvPr id="9219" name="Content Placeholder 2"/>
          <p:cNvSpPr>
            <a:spLocks noGrp="1"/>
          </p:cNvSpPr>
          <p:nvPr>
            <p:ph idx="1"/>
          </p:nvPr>
        </p:nvSpPr>
        <p:spPr>
          <a:xfrm>
            <a:off x="914400" y="3581400"/>
            <a:ext cx="7162800" cy="2925763"/>
          </a:xfrm>
        </p:spPr>
        <p:txBody>
          <a:bodyPr/>
          <a:lstStyle/>
          <a:p>
            <a:pPr eaLnBrk="1" hangingPunct="1">
              <a:buClr>
                <a:srgbClr val="FF6600"/>
              </a:buClr>
              <a:buSzPct val="125000"/>
            </a:pPr>
            <a:r>
              <a:rPr lang="en-US" sz="2800" dirty="0" smtClean="0">
                <a:solidFill>
                  <a:srgbClr val="000000"/>
                </a:solidFill>
                <a:latin typeface="Arial" charset="0"/>
                <a:cs typeface="Arial" charset="0"/>
              </a:rPr>
              <a:t>Strengthen the commercial natural enemy industry. </a:t>
            </a:r>
          </a:p>
          <a:p>
            <a:pPr eaLnBrk="1" hangingPunct="1">
              <a:buClr>
                <a:srgbClr val="FF6600"/>
              </a:buClr>
              <a:buSzPct val="125000"/>
            </a:pPr>
            <a:r>
              <a:rPr lang="en-US" sz="2800" dirty="0" smtClean="0">
                <a:solidFill>
                  <a:srgbClr val="000000"/>
                </a:solidFill>
                <a:latin typeface="Arial" charset="0"/>
                <a:cs typeface="Arial" charset="0"/>
              </a:rPr>
              <a:t>Promote research and education on the use of natural enemies. </a:t>
            </a:r>
          </a:p>
          <a:p>
            <a:pPr eaLnBrk="1" hangingPunct="1">
              <a:buClr>
                <a:srgbClr val="FF6600"/>
              </a:buClr>
              <a:buSzPct val="125000"/>
            </a:pPr>
            <a:r>
              <a:rPr lang="en-US" sz="2800" dirty="0" smtClean="0">
                <a:solidFill>
                  <a:srgbClr val="000000"/>
                </a:solidFill>
                <a:latin typeface="Arial" charset="0"/>
                <a:cs typeface="Arial" charset="0"/>
              </a:rPr>
              <a:t>Develop quality certification programs for natural enemies.</a:t>
            </a:r>
          </a:p>
        </p:txBody>
      </p:sp>
      <p:pic>
        <p:nvPicPr>
          <p:cNvPr id="9220" name="Picture 6" descr="NLImage7"/>
          <p:cNvPicPr>
            <a:picLocks noChangeAspect="1" noChangeArrowheads="1"/>
          </p:cNvPicPr>
          <p:nvPr/>
        </p:nvPicPr>
        <p:blipFill>
          <a:blip r:embed="rId2" cstate="print"/>
          <a:srcRect l="24324" t="14415" r="21622" b="17117"/>
          <a:stretch>
            <a:fillRect/>
          </a:stretch>
        </p:blipFill>
        <p:spPr bwMode="auto">
          <a:xfrm>
            <a:off x="6705600" y="457200"/>
            <a:ext cx="2163763" cy="2057400"/>
          </a:xfrm>
          <a:prstGeom prst="rect">
            <a:avLst/>
          </a:prstGeom>
          <a:noFill/>
          <a:ln w="9525">
            <a:noFill/>
            <a:miter lim="800000"/>
            <a:headEnd/>
            <a:tailEnd/>
          </a:ln>
        </p:spPr>
      </p:pic>
      <p:sp>
        <p:nvSpPr>
          <p:cNvPr id="5" name="Rectangle 4"/>
          <p:cNvSpPr/>
          <p:nvPr/>
        </p:nvSpPr>
        <p:spPr>
          <a:xfrm>
            <a:off x="457200" y="990600"/>
            <a:ext cx="6172200" cy="2554288"/>
          </a:xfrm>
          <a:prstGeom prst="rect">
            <a:avLst/>
          </a:prstGeom>
        </p:spPr>
        <p:txBody>
          <a:bodyPr>
            <a:spAutoFit/>
          </a:bodyPr>
          <a:lstStyle/>
          <a:p>
            <a:pPr>
              <a:buClr>
                <a:schemeClr val="tx1"/>
              </a:buClr>
              <a:defRPr/>
            </a:pP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Members of ANBP are expected to adhere to a code of ethics which encourages the highest standards in the production and marketing of natural enemies.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0"/>
            <a:ext cx="8382000" cy="3429000"/>
          </a:xfrm>
          <a:solidFill>
            <a:schemeClr val="bg1"/>
          </a:solidFill>
          <a:ln w="28575">
            <a:solidFill>
              <a:srgbClr val="660066"/>
            </a:solidFill>
          </a:ln>
        </p:spPr>
        <p:txBody>
          <a:bodyPr>
            <a:normAutofit fontScale="92500"/>
          </a:bodyPr>
          <a:lstStyle/>
          <a:p>
            <a:pPr eaLnBrk="1" hangingPunct="1">
              <a:lnSpc>
                <a:spcPct val="110000"/>
              </a:lnSpc>
              <a:buClr>
                <a:srgbClr val="FF6600"/>
              </a:buClr>
              <a:buSzPct val="125000"/>
              <a:buFont typeface="Wingdings" pitchFamily="2" charset="2"/>
              <a:buChar char="§"/>
              <a:defRPr/>
            </a:pPr>
            <a:r>
              <a:rPr lang="en-US" sz="2800" dirty="0" smtClean="0">
                <a:solidFill>
                  <a:srgbClr val="000000"/>
                </a:solidFill>
                <a:latin typeface="Arial" pitchFamily="34" charset="0"/>
                <a:cs typeface="Arial" pitchFamily="34" charset="0"/>
              </a:rPr>
              <a:t>More </a:t>
            </a:r>
            <a:r>
              <a:rPr lang="en-US" sz="2800" dirty="0" smtClean="0">
                <a:solidFill>
                  <a:srgbClr val="000000"/>
                </a:solidFill>
                <a:latin typeface="Arial" pitchFamily="34" charset="0"/>
                <a:cs typeface="Arial" pitchFamily="34" charset="0"/>
              </a:rPr>
              <a:t>than 47 biological control companies provide nematodes, mites, insects, and </a:t>
            </a:r>
            <a:r>
              <a:rPr lang="en-US" sz="2800" dirty="0" err="1" smtClean="0">
                <a:solidFill>
                  <a:srgbClr val="000000"/>
                </a:solidFill>
                <a:latin typeface="Arial" pitchFamily="34" charset="0"/>
                <a:cs typeface="Arial" pitchFamily="34" charset="0"/>
              </a:rPr>
              <a:t>bioinsecticides</a:t>
            </a:r>
            <a:r>
              <a:rPr lang="en-US" sz="2800" dirty="0" smtClean="0">
                <a:solidFill>
                  <a:srgbClr val="000000"/>
                </a:solidFill>
                <a:latin typeface="Arial" pitchFamily="34" charset="0"/>
                <a:cs typeface="Arial" pitchFamily="34" charset="0"/>
              </a:rPr>
              <a:t> for pest management in Florida and the Southeast</a:t>
            </a:r>
            <a:r>
              <a:rPr lang="en-US" sz="2800" dirty="0" smtClean="0">
                <a:solidFill>
                  <a:srgbClr val="000000"/>
                </a:solidFill>
                <a:latin typeface="Arial" pitchFamily="34" charset="0"/>
                <a:cs typeface="Arial" pitchFamily="34" charset="0"/>
              </a:rPr>
              <a:t>.</a:t>
            </a:r>
          </a:p>
          <a:p>
            <a:pPr eaLnBrk="1" hangingPunct="1">
              <a:lnSpc>
                <a:spcPct val="110000"/>
              </a:lnSpc>
              <a:buClr>
                <a:srgbClr val="FF6600"/>
              </a:buClr>
              <a:buSzPct val="125000"/>
              <a:buFont typeface="Wingdings" pitchFamily="2" charset="2"/>
              <a:buChar char="§"/>
              <a:defRPr/>
            </a:pPr>
            <a:r>
              <a:rPr lang="en-US" sz="2800" dirty="0" smtClean="0">
                <a:solidFill>
                  <a:srgbClr val="000000"/>
                </a:solidFill>
                <a:latin typeface="Arial" pitchFamily="34" charset="0"/>
                <a:cs typeface="Arial" pitchFamily="34" charset="0"/>
              </a:rPr>
              <a:t>Nematodes are sold by 28 companies (5 species). </a:t>
            </a:r>
          </a:p>
          <a:p>
            <a:pPr eaLnBrk="1" hangingPunct="1">
              <a:lnSpc>
                <a:spcPct val="110000"/>
              </a:lnSpc>
              <a:buClr>
                <a:srgbClr val="FF6600"/>
              </a:buClr>
              <a:buSzPct val="125000"/>
              <a:buFont typeface="Wingdings" pitchFamily="2" charset="2"/>
              <a:buChar char="§"/>
              <a:defRPr/>
            </a:pPr>
            <a:r>
              <a:rPr lang="en-US" sz="2800" dirty="0" smtClean="0">
                <a:solidFill>
                  <a:srgbClr val="000000"/>
                </a:solidFill>
                <a:latin typeface="Arial" pitchFamily="34" charset="0"/>
                <a:cs typeface="Arial" pitchFamily="34" charset="0"/>
              </a:rPr>
              <a:t>Predators </a:t>
            </a:r>
            <a:r>
              <a:rPr lang="en-US" sz="2800" dirty="0" smtClean="0">
                <a:solidFill>
                  <a:srgbClr val="000000"/>
                </a:solidFill>
                <a:latin typeface="Arial" pitchFamily="34" charset="0"/>
                <a:cs typeface="Arial" pitchFamily="34" charset="0"/>
              </a:rPr>
              <a:t>are sold by 26 companies, 10 supply </a:t>
            </a:r>
            <a:r>
              <a:rPr lang="en-US" sz="2800" dirty="0" smtClean="0">
                <a:solidFill>
                  <a:srgbClr val="000000"/>
                </a:solidFill>
                <a:latin typeface="Arial" pitchFamily="34" charset="0"/>
                <a:cs typeface="Arial" pitchFamily="34" charset="0"/>
              </a:rPr>
              <a:t>mites (10 species) </a:t>
            </a:r>
            <a:r>
              <a:rPr lang="en-US" sz="2800" dirty="0" smtClean="0">
                <a:solidFill>
                  <a:srgbClr val="000000"/>
                </a:solidFill>
                <a:latin typeface="Arial" pitchFamily="34" charset="0"/>
                <a:cs typeface="Arial" pitchFamily="34" charset="0"/>
              </a:rPr>
              <a:t>and 16 supply </a:t>
            </a:r>
            <a:r>
              <a:rPr lang="en-US" sz="2800" dirty="0" smtClean="0">
                <a:solidFill>
                  <a:srgbClr val="000000"/>
                </a:solidFill>
                <a:latin typeface="Arial" pitchFamily="34" charset="0"/>
                <a:cs typeface="Arial" pitchFamily="34" charset="0"/>
              </a:rPr>
              <a:t>insects (15 species).</a:t>
            </a:r>
            <a:endParaRPr lang="en-US" sz="2800" dirty="0" smtClean="0">
              <a:solidFill>
                <a:srgbClr val="000000"/>
              </a:solidFill>
              <a:latin typeface="Arial" pitchFamily="34" charset="0"/>
              <a:cs typeface="Arial" pitchFamily="34" charset="0"/>
            </a:endParaRPr>
          </a:p>
          <a:p>
            <a:pPr eaLnBrk="1" hangingPunct="1">
              <a:lnSpc>
                <a:spcPct val="110000"/>
              </a:lnSpc>
              <a:buClr>
                <a:srgbClr val="FF6600"/>
              </a:buClr>
              <a:buSzPct val="125000"/>
              <a:buFont typeface="Wingdings" pitchFamily="2" charset="2"/>
              <a:buChar char="§"/>
              <a:defRPr/>
            </a:pPr>
            <a:r>
              <a:rPr lang="en-US" sz="2800" dirty="0" smtClean="0">
                <a:solidFill>
                  <a:srgbClr val="000000"/>
                </a:solidFill>
                <a:latin typeface="Arial" pitchFamily="34" charset="0"/>
                <a:cs typeface="Arial" pitchFamily="34" charset="0"/>
              </a:rPr>
              <a:t>Parasitic wasps are sold by 32 </a:t>
            </a:r>
            <a:r>
              <a:rPr lang="en-US" sz="2800" dirty="0" smtClean="0">
                <a:solidFill>
                  <a:srgbClr val="000000"/>
                </a:solidFill>
                <a:latin typeface="Arial" pitchFamily="34" charset="0"/>
                <a:cs typeface="Arial" pitchFamily="34" charset="0"/>
              </a:rPr>
              <a:t>companies (23 spp.)</a:t>
            </a:r>
          </a:p>
          <a:p>
            <a:pPr eaLnBrk="1" hangingPunct="1">
              <a:defRPr/>
            </a:pPr>
            <a:endParaRPr lang="en-US" dirty="0"/>
          </a:p>
        </p:txBody>
      </p:sp>
      <p:sp>
        <p:nvSpPr>
          <p:cNvPr id="4" name="Title 1"/>
          <p:cNvSpPr>
            <a:spLocks noGrp="1"/>
          </p:cNvSpPr>
          <p:nvPr>
            <p:ph type="title"/>
          </p:nvPr>
        </p:nvSpPr>
        <p:spPr>
          <a:xfrm>
            <a:off x="0" y="76200"/>
            <a:ext cx="9144000" cy="2362200"/>
          </a:xfrm>
        </p:spPr>
        <p:txBody>
          <a:bodyPr>
            <a:normAutofit fontScale="90000"/>
          </a:bodyPr>
          <a:lstStyle/>
          <a:p>
            <a:pPr eaLnBrk="1" hangingPunct="1">
              <a:defRPr/>
            </a:pPr>
            <a:r>
              <a:rPr lang="en-US" sz="4000" b="1" cap="all" dirty="0" smtClean="0">
                <a:solidFill>
                  <a:schemeClr val="bg1"/>
                </a:solidFill>
                <a:effectLst>
                  <a:outerShdw blurRad="38100" dist="38100" dir="2700000" algn="tl">
                    <a:srgbClr val="000000">
                      <a:alpha val="43137"/>
                    </a:srgbClr>
                  </a:outerShdw>
                </a:effectLst>
                <a:latin typeface="Lucida Sans" pitchFamily="34" charset="0"/>
              </a:rPr>
              <a:t/>
            </a:r>
            <a:br>
              <a:rPr lang="en-US" sz="4000" b="1" cap="all" dirty="0" smtClean="0">
                <a:solidFill>
                  <a:schemeClr val="bg1"/>
                </a:solidFill>
                <a:effectLst>
                  <a:outerShdw blurRad="38100" dist="38100" dir="2700000" algn="tl">
                    <a:srgbClr val="000000">
                      <a:alpha val="43137"/>
                    </a:srgbClr>
                  </a:outerShdw>
                </a:effectLst>
                <a:latin typeface="Lucida Sans" pitchFamily="34" charset="0"/>
              </a:rPr>
            </a:br>
            <a:r>
              <a:rPr lang="en-US" sz="4000" b="1" cap="all" dirty="0" smtClean="0">
                <a:solidFill>
                  <a:schemeClr val="bg1"/>
                </a:solidFill>
                <a:effectLst>
                  <a:outerShdw blurRad="38100" dist="38100" dir="2700000" algn="tl">
                    <a:srgbClr val="000000">
                      <a:alpha val="43137"/>
                    </a:srgbClr>
                  </a:outerShdw>
                </a:effectLst>
                <a:latin typeface="Lucida Sans" pitchFamily="34" charset="0"/>
              </a:rPr>
              <a:t/>
            </a:r>
            <a:br>
              <a:rPr lang="en-US" sz="4000" b="1" cap="all" dirty="0" smtClean="0">
                <a:solidFill>
                  <a:schemeClr val="bg1"/>
                </a:solidFill>
                <a:effectLst>
                  <a:outerShdw blurRad="38100" dist="38100" dir="2700000" algn="tl">
                    <a:srgbClr val="000000">
                      <a:alpha val="43137"/>
                    </a:srgbClr>
                  </a:outerShdw>
                </a:effectLst>
                <a:latin typeface="Lucida Sans" pitchFamily="34" charset="0"/>
              </a:rPr>
            </a:br>
            <a:r>
              <a:rPr lang="en-US" sz="4000" b="1" cap="all" dirty="0" smtClean="0">
                <a:solidFill>
                  <a:schemeClr val="bg1"/>
                </a:solidFill>
                <a:effectLst>
                  <a:outerShdw blurRad="38100" dist="38100" dir="2700000" algn="tl">
                    <a:srgbClr val="000000">
                      <a:alpha val="43137"/>
                    </a:srgbClr>
                  </a:outerShdw>
                </a:effectLst>
                <a:latin typeface="Lucida Sans" pitchFamily="34" charset="0"/>
              </a:rPr>
              <a:t/>
            </a:r>
            <a:br>
              <a:rPr lang="en-US" sz="4000" b="1" cap="all" dirty="0" smtClean="0">
                <a:solidFill>
                  <a:schemeClr val="bg1"/>
                </a:solidFill>
                <a:effectLst>
                  <a:outerShdw blurRad="38100" dist="38100" dir="2700000" algn="tl">
                    <a:srgbClr val="000000">
                      <a:alpha val="43137"/>
                    </a:srgbClr>
                  </a:outerShdw>
                </a:effectLst>
                <a:latin typeface="Lucida Sans" pitchFamily="34" charset="0"/>
              </a:rPr>
            </a:br>
            <a:r>
              <a:rPr lang="en-US" sz="4000" b="1" cap="all" dirty="0" smtClean="0">
                <a:solidFill>
                  <a:schemeClr val="bg1"/>
                </a:solidFill>
                <a:effectLst>
                  <a:outerShdw blurRad="38100" dist="38100" dir="2700000" algn="tl">
                    <a:srgbClr val="000000">
                      <a:alpha val="43137"/>
                    </a:srgbClr>
                  </a:outerShdw>
                </a:effectLst>
                <a:latin typeface="Lucida Sans" pitchFamily="34" charset="0"/>
              </a:rPr>
              <a:t/>
            </a:r>
            <a:br>
              <a:rPr lang="en-US" sz="4000" b="1" cap="all" dirty="0" smtClean="0">
                <a:solidFill>
                  <a:schemeClr val="bg1"/>
                </a:solidFill>
                <a:effectLst>
                  <a:outerShdw blurRad="38100" dist="38100" dir="2700000" algn="tl">
                    <a:srgbClr val="000000">
                      <a:alpha val="43137"/>
                    </a:srgbClr>
                  </a:outerShdw>
                </a:effectLst>
                <a:latin typeface="Lucida Sans" pitchFamily="34" charset="0"/>
              </a:rPr>
            </a:br>
            <a:r>
              <a:rPr lang="en-US" sz="4000" b="1" dirty="0" smtClean="0">
                <a:solidFill>
                  <a:srgbClr val="660066"/>
                </a:solidFill>
                <a:effectLst>
                  <a:outerShdw blurRad="38100" dist="38100" dir="2700000" algn="tl">
                    <a:srgbClr val="000000">
                      <a:alpha val="43137"/>
                    </a:srgbClr>
                  </a:outerShdw>
                </a:effectLst>
                <a:latin typeface="Arial" pitchFamily="34" charset="0"/>
                <a:cs typeface="Arial" pitchFamily="34" charset="0"/>
              </a:rPr>
              <a:t>Guidelines for Purchasing and Using Commercial Natural Enemies and </a:t>
            </a:r>
            <a:r>
              <a:rPr lang="en-US" sz="4000" b="1" dirty="0" err="1" smtClean="0">
                <a:solidFill>
                  <a:srgbClr val="660066"/>
                </a:solidFill>
                <a:effectLst>
                  <a:outerShdw blurRad="38100" dist="38100" dir="2700000" algn="tl">
                    <a:srgbClr val="000000">
                      <a:alpha val="43137"/>
                    </a:srgbClr>
                  </a:outerShdw>
                </a:effectLst>
                <a:latin typeface="Arial" pitchFamily="34" charset="0"/>
                <a:cs typeface="Arial" pitchFamily="34" charset="0"/>
              </a:rPr>
              <a:t>Biopesticides</a:t>
            </a:r>
            <a:r>
              <a:rPr lang="en-US" sz="4000" b="1" dirty="0" smtClean="0">
                <a:solidFill>
                  <a:srgbClr val="660066"/>
                </a:solidFill>
                <a:effectLst>
                  <a:outerShdw blurRad="38100" dist="38100" dir="2700000" algn="tl">
                    <a:srgbClr val="000000">
                      <a:alpha val="43137"/>
                    </a:srgbClr>
                  </a:outerShdw>
                </a:effectLst>
                <a:latin typeface="Arial" pitchFamily="34" charset="0"/>
                <a:cs typeface="Arial" pitchFamily="34" charset="0"/>
              </a:rPr>
              <a:t> in Florida and Other States </a:t>
            </a:r>
            <a:r>
              <a:rPr lang="en-US" sz="4000" b="1" cap="all" dirty="0" smtClean="0">
                <a:solidFill>
                  <a:schemeClr val="bg1"/>
                </a:solidFill>
                <a:effectLst>
                  <a:outerShdw blurRad="38100" dist="38100" dir="2700000" algn="tl">
                    <a:srgbClr val="000000">
                      <a:alpha val="43137"/>
                    </a:srgbClr>
                  </a:outerShdw>
                </a:effectLst>
                <a:latin typeface="Lucida Sans" pitchFamily="34" charset="0"/>
              </a:rPr>
              <a:t/>
            </a:r>
            <a:br>
              <a:rPr lang="en-US" sz="4000" b="1" cap="all" dirty="0" smtClean="0">
                <a:solidFill>
                  <a:schemeClr val="bg1"/>
                </a:solidFill>
                <a:effectLst>
                  <a:outerShdw blurRad="38100" dist="38100" dir="2700000" algn="tl">
                    <a:srgbClr val="000000">
                      <a:alpha val="43137"/>
                    </a:srgbClr>
                  </a:outerShdw>
                </a:effectLst>
                <a:latin typeface="Lucida Sans" pitchFamily="34" charset="0"/>
              </a:rPr>
            </a:br>
            <a:r>
              <a:rPr lang="en-US" sz="4000" dirty="0" smtClean="0"/>
              <a:t/>
            </a:r>
            <a:br>
              <a:rPr lang="en-US" sz="4000" dirty="0" smtClean="0"/>
            </a:br>
            <a:r>
              <a:rPr lang="en-US" dirty="0" smtClean="0"/>
              <a:t/>
            </a:r>
            <a:br>
              <a:rPr lang="en-US" dirty="0" smtClean="0"/>
            </a:br>
            <a:r>
              <a:rPr lang="en-US" dirty="0" smtClean="0"/>
              <a:t/>
            </a:r>
            <a:br>
              <a:rPr lang="en-US" dirty="0" smtClean="0"/>
            </a:br>
            <a:endParaRPr lang="en-US" dirty="0"/>
          </a:p>
        </p:txBody>
      </p:sp>
      <p:sp>
        <p:nvSpPr>
          <p:cNvPr id="10244" name="TextBox 4"/>
          <p:cNvSpPr txBox="1">
            <a:spLocks noChangeArrowheads="1"/>
          </p:cNvSpPr>
          <p:nvPr/>
        </p:nvSpPr>
        <p:spPr bwMode="auto">
          <a:xfrm>
            <a:off x="1447800" y="2209800"/>
            <a:ext cx="6248400" cy="584775"/>
          </a:xfrm>
          <a:prstGeom prst="rect">
            <a:avLst/>
          </a:prstGeom>
          <a:noFill/>
          <a:ln w="9525">
            <a:noFill/>
            <a:miter lim="800000"/>
            <a:headEnd/>
            <a:tailEnd/>
          </a:ln>
        </p:spPr>
        <p:txBody>
          <a:bodyPr wrap="square">
            <a:spAutoFit/>
          </a:bodyPr>
          <a:lstStyle/>
          <a:p>
            <a:r>
              <a:rPr lang="en-US" sz="3200" b="1" dirty="0">
                <a:latin typeface="Arial" charset="0"/>
                <a:cs typeface="Arial" charset="0"/>
              </a:rPr>
              <a:t>N. C. Leppla and K. L. Johnson</a:t>
            </a:r>
            <a:endParaRPr lang="en-US" sz="3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924800" cy="1143000"/>
          </a:xfrm>
        </p:spPr>
        <p:txBody>
          <a:bodyPr>
            <a:normAutofit fontScale="90000"/>
          </a:bodyPr>
          <a:lstStyle/>
          <a:p>
            <a:pPr algn="l" eaLnBrk="1" hangingPunct="1">
              <a:defRPr/>
            </a:pPr>
            <a:r>
              <a:rPr lang="en-US" b="1" dirty="0" smtClean="0">
                <a:solidFill>
                  <a:srgbClr val="660066"/>
                </a:solidFill>
                <a:latin typeface="Arial" pitchFamily="34" charset="0"/>
                <a:cs typeface="Arial" pitchFamily="34" charset="0"/>
              </a:rPr>
              <a:t>Table 1. Habitats, pests, natural enemies and reference number</a:t>
            </a:r>
          </a:p>
        </p:txBody>
      </p:sp>
      <p:pic>
        <p:nvPicPr>
          <p:cNvPr id="11267" name="Picture 2"/>
          <p:cNvPicPr>
            <a:picLocks noChangeAspect="1" noChangeArrowheads="1"/>
          </p:cNvPicPr>
          <p:nvPr/>
        </p:nvPicPr>
        <p:blipFill>
          <a:blip r:embed="rId2" cstate="print"/>
          <a:srcRect/>
          <a:stretch>
            <a:fillRect/>
          </a:stretch>
        </p:blipFill>
        <p:spPr bwMode="auto">
          <a:xfrm>
            <a:off x="152400" y="1752600"/>
            <a:ext cx="8899525" cy="4362450"/>
          </a:xfrm>
          <a:prstGeom prst="rect">
            <a:avLst/>
          </a:prstGeom>
          <a:noFill/>
          <a:ln w="28575">
            <a:solidFill>
              <a:srgbClr val="660066"/>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pPr eaLnBrk="1" hangingPunct="1">
              <a:defRPr/>
            </a:pPr>
            <a:r>
              <a:rPr lang="en-US" b="1" dirty="0" smtClean="0">
                <a:solidFill>
                  <a:srgbClr val="660066"/>
                </a:solidFill>
                <a:latin typeface="Arial" pitchFamily="34" charset="0"/>
                <a:cs typeface="Arial" pitchFamily="34" charset="0"/>
              </a:rPr>
              <a:t>Tables 2-7. Natural enemies and </a:t>
            </a:r>
            <a:r>
              <a:rPr lang="en-US" b="1" dirty="0" smtClean="0">
                <a:solidFill>
                  <a:srgbClr val="660066"/>
                </a:solidFill>
                <a:latin typeface="Arial" pitchFamily="34" charset="0"/>
                <a:cs typeface="Arial" pitchFamily="34" charset="0"/>
              </a:rPr>
              <a:t>number of sources</a:t>
            </a:r>
            <a:endParaRPr lang="en-US" b="1" dirty="0" smtClean="0">
              <a:solidFill>
                <a:srgbClr val="660066"/>
              </a:solidFill>
              <a:latin typeface="Arial" pitchFamily="34" charset="0"/>
              <a:cs typeface="Arial" pitchFamily="34" charset="0"/>
            </a:endParaRPr>
          </a:p>
        </p:txBody>
      </p:sp>
      <p:sp>
        <p:nvSpPr>
          <p:cNvPr id="12291" name="Content Placeholder 2"/>
          <p:cNvSpPr>
            <a:spLocks noGrp="1"/>
          </p:cNvSpPr>
          <p:nvPr>
            <p:ph idx="1"/>
          </p:nvPr>
        </p:nvSpPr>
        <p:spPr>
          <a:xfrm>
            <a:off x="1219200" y="1981200"/>
            <a:ext cx="6553200" cy="3200400"/>
          </a:xfrm>
          <a:solidFill>
            <a:schemeClr val="bg1"/>
          </a:solidFill>
          <a:ln w="28575">
            <a:solidFill>
              <a:srgbClr val="660066"/>
            </a:solidFill>
          </a:ln>
        </p:spPr>
        <p:txBody>
          <a:bodyPr/>
          <a:lstStyle/>
          <a:p>
            <a:pPr eaLnBrk="1" hangingPunct="1">
              <a:buFontTx/>
              <a:buNone/>
            </a:pPr>
            <a:r>
              <a:rPr lang="en-US" smtClean="0"/>
              <a:t>  </a:t>
            </a:r>
            <a:r>
              <a:rPr lang="en-US" sz="2800" smtClean="0">
                <a:solidFill>
                  <a:srgbClr val="000000"/>
                </a:solidFill>
                <a:latin typeface="Arial" charset="0"/>
                <a:cs typeface="Arial" charset="0"/>
              </a:rPr>
              <a:t>Table 2- Nematodes (8)</a:t>
            </a:r>
          </a:p>
          <a:p>
            <a:pPr eaLnBrk="1" hangingPunct="1">
              <a:buFontTx/>
              <a:buNone/>
            </a:pPr>
            <a:r>
              <a:rPr lang="en-US" sz="2800" smtClean="0">
                <a:solidFill>
                  <a:srgbClr val="000000"/>
                </a:solidFill>
                <a:latin typeface="Arial" charset="0"/>
                <a:cs typeface="Arial" charset="0"/>
              </a:rPr>
              <a:t>  Table 3- Predatory mites (10)</a:t>
            </a:r>
          </a:p>
          <a:p>
            <a:pPr eaLnBrk="1" hangingPunct="1">
              <a:buFontTx/>
              <a:buNone/>
            </a:pPr>
            <a:r>
              <a:rPr lang="en-US" sz="2800" smtClean="0">
                <a:solidFill>
                  <a:srgbClr val="000000"/>
                </a:solidFill>
                <a:latin typeface="Arial" charset="0"/>
                <a:cs typeface="Arial" charset="0"/>
              </a:rPr>
              <a:t>  Table 4- Predatory insects (16)</a:t>
            </a:r>
          </a:p>
          <a:p>
            <a:pPr eaLnBrk="1" hangingPunct="1">
              <a:buFontTx/>
              <a:buNone/>
            </a:pPr>
            <a:r>
              <a:rPr lang="en-US" sz="2800" smtClean="0">
                <a:solidFill>
                  <a:srgbClr val="000000"/>
                </a:solidFill>
                <a:latin typeface="Arial" charset="0"/>
                <a:cs typeface="Arial" charset="0"/>
              </a:rPr>
              <a:t>  Table 5- Parasitic wasps (23)</a:t>
            </a:r>
          </a:p>
          <a:p>
            <a:pPr eaLnBrk="1" hangingPunct="1">
              <a:buFontTx/>
              <a:buNone/>
            </a:pPr>
            <a:r>
              <a:rPr lang="en-US" sz="2800" smtClean="0">
                <a:solidFill>
                  <a:srgbClr val="000000"/>
                </a:solidFill>
                <a:latin typeface="Arial" charset="0"/>
                <a:cs typeface="Arial" charset="0"/>
              </a:rPr>
              <a:t>  Table 6- Biopesticides (21)  </a:t>
            </a:r>
          </a:p>
          <a:p>
            <a:pPr eaLnBrk="1" hangingPunct="1">
              <a:buFontTx/>
              <a:buNone/>
            </a:pPr>
            <a:r>
              <a:rPr lang="en-US" sz="2800" smtClean="0">
                <a:solidFill>
                  <a:srgbClr val="000000"/>
                </a:solidFill>
                <a:latin typeface="Arial" charset="0"/>
                <a:cs typeface="Arial" charset="0"/>
              </a:rPr>
              <a:t>  Table 7- Companies and websites (47)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3181</TotalTime>
  <Words>848</Words>
  <Application>Microsoft Office PowerPoint</Application>
  <PresentationFormat>On-screen Show (4:3)</PresentationFormat>
  <Paragraphs>161</Paragraphs>
  <Slides>28</Slides>
  <Notes>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32" baseType="lpstr">
      <vt:lpstr>Default Design</vt:lpstr>
      <vt:lpstr>Slit</vt:lpstr>
      <vt:lpstr>Chart</vt:lpstr>
      <vt:lpstr>Microsoft Office Excel 97-2003 Worksheet</vt:lpstr>
      <vt:lpstr>Commercial Biological Control and Integrated Pest Management</vt:lpstr>
      <vt:lpstr> Major Commercial Natural Enemies</vt:lpstr>
      <vt:lpstr> Major Commercial Natural Enemies</vt:lpstr>
      <vt:lpstr>Milestones in Commercialization of Biological Control</vt:lpstr>
      <vt:lpstr>Biological Control Organizations with Commercial Affiliations</vt:lpstr>
      <vt:lpstr>ANBP's Objectives</vt:lpstr>
      <vt:lpstr>    Guidelines for Purchasing and Using Commercial Natural Enemies and Biopesticides in Florida and Other States     </vt:lpstr>
      <vt:lpstr>Table 1. Habitats, pests, natural enemies and reference number</vt:lpstr>
      <vt:lpstr>Tables 2-7. Natural enemies and number of sources</vt:lpstr>
      <vt:lpstr>Slide 10</vt:lpstr>
      <vt:lpstr>Number, Size, Revenue and Species of North American Companies </vt:lpstr>
      <vt:lpstr>New Product Development</vt:lpstr>
      <vt:lpstr>Slide 13</vt:lpstr>
      <vt:lpstr>Western Flower Thrips Control in Cucumbers </vt:lpstr>
      <vt:lpstr>Bemesia tabaci Control on Hibiscus</vt:lpstr>
      <vt:lpstr>Amblyseius swirskii Effectiveness</vt:lpstr>
      <vt:lpstr>Slide 17</vt:lpstr>
      <vt:lpstr>Natural Enemy Sales Increases</vt:lpstr>
      <vt:lpstr>Commercial Biological  Control Needs</vt:lpstr>
      <vt:lpstr>Slide 20</vt:lpstr>
      <vt:lpstr>What is IPM?</vt:lpstr>
      <vt:lpstr>IPM System</vt:lpstr>
      <vt:lpstr>   </vt:lpstr>
      <vt:lpstr>Slide 24</vt:lpstr>
      <vt:lpstr>Slide 25</vt:lpstr>
      <vt:lpstr>Eco-labeling Components</vt:lpstr>
      <vt:lpstr>Slide 27</vt:lpstr>
      <vt:lpstr>  Information on Commercial  Biological Control  </vt:lpstr>
    </vt:vector>
  </TitlesOfParts>
  <Company>The 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IFAS Entomology &amp; Nematology</dc:creator>
  <cp:lastModifiedBy>Windows User</cp:lastModifiedBy>
  <cp:revision>132</cp:revision>
  <dcterms:created xsi:type="dcterms:W3CDTF">2004-03-29T22:13:05Z</dcterms:created>
  <dcterms:modified xsi:type="dcterms:W3CDTF">2010-04-21T18:54:20Z</dcterms:modified>
</cp:coreProperties>
</file>